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70" r:id="rId4"/>
    <p:sldId id="258" r:id="rId5"/>
    <p:sldId id="259" r:id="rId6"/>
    <p:sldId id="261" r:id="rId7"/>
    <p:sldId id="260" r:id="rId8"/>
    <p:sldId id="267" r:id="rId9"/>
    <p:sldId id="272" r:id="rId10"/>
    <p:sldId id="269" r:id="rId11"/>
    <p:sldId id="262" r:id="rId12"/>
    <p:sldId id="263" r:id="rId13"/>
    <p:sldId id="264" r:id="rId14"/>
    <p:sldId id="271" r:id="rId15"/>
    <p:sldId id="266" r:id="rId16"/>
  </p:sldIdLst>
  <p:sldSz cx="18288000" cy="10287000"/>
  <p:notesSz cx="6858000" cy="9144000"/>
  <p:embeddedFontLst>
    <p:embeddedFont>
      <p:font typeface="Alegreya Bold" panose="020B0604020202020204" charset="0"/>
      <p:regular r:id="rId17"/>
    </p:embeddedFont>
    <p:embeddedFont>
      <p:font typeface="Alegreya Medium" panose="020B0604020202020204" charset="0"/>
      <p:regular r:id="rId18"/>
    </p:embeddedFont>
    <p:embeddedFont>
      <p:font typeface="Alegreya Medium Bold" panose="020B0604020202020204" charset="0"/>
      <p:regular r:id="rId19"/>
    </p:embeddedFont>
    <p:embeddedFont>
      <p:font typeface="Calibri" panose="020F0502020204030204" pitchFamily="34" charset="0"/>
      <p:regular r:id="rId20"/>
      <p:bold r:id="rId21"/>
      <p:italic r:id="rId22"/>
      <p:boldItalic r:id="rId23"/>
    </p:embeddedFont>
    <p:embeddedFont>
      <p:font typeface="Comic Sans MS" panose="030F0702030302020204" pitchFamily="66"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22" autoAdjust="0"/>
  </p:normalViewPr>
  <p:slideViewPr>
    <p:cSldViewPr>
      <p:cViewPr varScale="1">
        <p:scale>
          <a:sx n="54" d="100"/>
          <a:sy n="54" d="100"/>
        </p:scale>
        <p:origin x="36" y="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4.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9/23/2024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4.svg"/><Relationship Id="rId3" Type="http://schemas.openxmlformats.org/officeDocument/2006/relationships/image" Target="../media/image15.svg"/><Relationship Id="rId7" Type="http://schemas.openxmlformats.org/officeDocument/2006/relationships/image" Target="../media/image6.svg"/><Relationship Id="rId12"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7.svg"/><Relationship Id="rId5" Type="http://schemas.openxmlformats.org/officeDocument/2006/relationships/image" Target="../media/image12.svg"/><Relationship Id="rId10" Type="http://schemas.openxmlformats.org/officeDocument/2006/relationships/image" Target="../media/image9.png"/><Relationship Id="rId4" Type="http://schemas.openxmlformats.org/officeDocument/2006/relationships/image" Target="../media/image11.png"/><Relationship Id="rId9" Type="http://schemas.openxmlformats.org/officeDocument/2006/relationships/image" Target="../media/image16.sv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2.svg"/><Relationship Id="rId7" Type="http://schemas.openxmlformats.org/officeDocument/2006/relationships/image" Target="../media/image19.sv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4.svg"/><Relationship Id="rId5" Type="http://schemas.openxmlformats.org/officeDocument/2006/relationships/image" Target="../media/image18.svg"/><Relationship Id="rId10" Type="http://schemas.openxmlformats.org/officeDocument/2006/relationships/image" Target="../media/image3.png"/><Relationship Id="rId4" Type="http://schemas.openxmlformats.org/officeDocument/2006/relationships/image" Target="../media/image5.png"/><Relationship Id="rId9" Type="http://schemas.openxmlformats.org/officeDocument/2006/relationships/image" Target="../media/image20.svg"/></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2.svg"/><Relationship Id="rId7" Type="http://schemas.openxmlformats.org/officeDocument/2006/relationships/image" Target="../media/image19.sv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4.svg"/><Relationship Id="rId5" Type="http://schemas.openxmlformats.org/officeDocument/2006/relationships/image" Target="../media/image18.svg"/><Relationship Id="rId10" Type="http://schemas.openxmlformats.org/officeDocument/2006/relationships/image" Target="../media/image3.png"/><Relationship Id="rId4" Type="http://schemas.openxmlformats.org/officeDocument/2006/relationships/image" Target="../media/image5.png"/><Relationship Id="rId9" Type="http://schemas.openxmlformats.org/officeDocument/2006/relationships/image" Target="../media/image20.sv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1.svg"/><Relationship Id="rId7" Type="http://schemas.openxmlformats.org/officeDocument/2006/relationships/image" Target="../media/image17.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6.svg"/><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4.sv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4.svg"/><Relationship Id="rId3" Type="http://schemas.openxmlformats.org/officeDocument/2006/relationships/image" Target="../media/image12.svg"/><Relationship Id="rId7" Type="http://schemas.openxmlformats.org/officeDocument/2006/relationships/image" Target="../media/image6.svg"/><Relationship Id="rId12"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20.svg"/><Relationship Id="rId5" Type="http://schemas.openxmlformats.org/officeDocument/2006/relationships/image" Target="../media/image24.svg"/><Relationship Id="rId10" Type="http://schemas.openxmlformats.org/officeDocument/2006/relationships/image" Target="../media/image9.png"/><Relationship Id="rId4" Type="http://schemas.openxmlformats.org/officeDocument/2006/relationships/image" Target="../media/image23.png"/><Relationship Id="rId9" Type="http://schemas.openxmlformats.org/officeDocument/2006/relationships/image" Target="../media/image19.sv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4.svg"/><Relationship Id="rId3" Type="http://schemas.openxmlformats.org/officeDocument/2006/relationships/image" Target="../media/image15.svg"/><Relationship Id="rId7" Type="http://schemas.openxmlformats.org/officeDocument/2006/relationships/image" Target="../media/image6.svg"/><Relationship Id="rId12"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7.svg"/><Relationship Id="rId5" Type="http://schemas.openxmlformats.org/officeDocument/2006/relationships/image" Target="../media/image12.svg"/><Relationship Id="rId15" Type="http://schemas.openxmlformats.org/officeDocument/2006/relationships/image" Target="../media/image26.png"/><Relationship Id="rId10" Type="http://schemas.openxmlformats.org/officeDocument/2006/relationships/image" Target="../media/image9.png"/><Relationship Id="rId4" Type="http://schemas.openxmlformats.org/officeDocument/2006/relationships/image" Target="../media/image11.png"/><Relationship Id="rId9" Type="http://schemas.openxmlformats.org/officeDocument/2006/relationships/image" Target="../media/image16.svg"/><Relationship Id="rId14" Type="http://schemas.openxmlformats.org/officeDocument/2006/relationships/image" Target="../media/image25.png"/></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4.svg"/><Relationship Id="rId3" Type="http://schemas.openxmlformats.org/officeDocument/2006/relationships/image" Target="../media/image15.svg"/><Relationship Id="rId7" Type="http://schemas.openxmlformats.org/officeDocument/2006/relationships/image" Target="../media/image6.svg"/><Relationship Id="rId12"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7.svg"/><Relationship Id="rId5" Type="http://schemas.openxmlformats.org/officeDocument/2006/relationships/image" Target="../media/image12.svg"/><Relationship Id="rId10" Type="http://schemas.openxmlformats.org/officeDocument/2006/relationships/image" Target="../media/image9.png"/><Relationship Id="rId4" Type="http://schemas.openxmlformats.org/officeDocument/2006/relationships/image" Target="../media/image11.png"/><Relationship Id="rId9" Type="http://schemas.openxmlformats.org/officeDocument/2006/relationships/image" Target="../media/image16.sv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4.svg"/><Relationship Id="rId3" Type="http://schemas.openxmlformats.org/officeDocument/2006/relationships/image" Target="../media/image12.svg"/><Relationship Id="rId7" Type="http://schemas.openxmlformats.org/officeDocument/2006/relationships/image" Target="../media/image6.svg"/><Relationship Id="rId12"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20.svg"/><Relationship Id="rId5" Type="http://schemas.openxmlformats.org/officeDocument/2006/relationships/image" Target="../media/image24.svg"/><Relationship Id="rId10" Type="http://schemas.openxmlformats.org/officeDocument/2006/relationships/image" Target="../media/image9.png"/><Relationship Id="rId4" Type="http://schemas.openxmlformats.org/officeDocument/2006/relationships/image" Target="../media/image23.png"/><Relationship Id="rId9" Type="http://schemas.openxmlformats.org/officeDocument/2006/relationships/image" Target="../media/image19.svg"/></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4.svg"/><Relationship Id="rId3" Type="http://schemas.openxmlformats.org/officeDocument/2006/relationships/image" Target="../media/image12.svg"/><Relationship Id="rId7" Type="http://schemas.openxmlformats.org/officeDocument/2006/relationships/image" Target="../media/image6.svg"/><Relationship Id="rId12"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20.svg"/><Relationship Id="rId5" Type="http://schemas.openxmlformats.org/officeDocument/2006/relationships/image" Target="../media/image24.svg"/><Relationship Id="rId10" Type="http://schemas.openxmlformats.org/officeDocument/2006/relationships/image" Target="../media/image9.png"/><Relationship Id="rId4" Type="http://schemas.openxmlformats.org/officeDocument/2006/relationships/image" Target="../media/image23.png"/><Relationship Id="rId9" Type="http://schemas.openxmlformats.org/officeDocument/2006/relationships/image" Target="../media/image19.svg"/></Relationships>
</file>

<file path=ppt/slides/_rels/slide1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4.svg"/><Relationship Id="rId3" Type="http://schemas.openxmlformats.org/officeDocument/2006/relationships/image" Target="../media/image12.svg"/><Relationship Id="rId7" Type="http://schemas.openxmlformats.org/officeDocument/2006/relationships/image" Target="../media/image6.svg"/><Relationship Id="rId12"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20.svg"/><Relationship Id="rId5" Type="http://schemas.openxmlformats.org/officeDocument/2006/relationships/image" Target="../media/image24.svg"/><Relationship Id="rId15" Type="http://schemas.openxmlformats.org/officeDocument/2006/relationships/image" Target="../media/image28.png"/><Relationship Id="rId10" Type="http://schemas.openxmlformats.org/officeDocument/2006/relationships/image" Target="../media/image9.png"/><Relationship Id="rId4" Type="http://schemas.openxmlformats.org/officeDocument/2006/relationships/image" Target="../media/image23.png"/><Relationship Id="rId9" Type="http://schemas.openxmlformats.org/officeDocument/2006/relationships/image" Target="../media/image19.svg"/><Relationship Id="rId14" Type="http://schemas.openxmlformats.org/officeDocument/2006/relationships/image" Target="../media/image27.png"/></Relationships>
</file>

<file path=ppt/slides/_rels/slide1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4.svg"/><Relationship Id="rId3" Type="http://schemas.openxmlformats.org/officeDocument/2006/relationships/image" Target="../media/image14.png"/><Relationship Id="rId7" Type="http://schemas.openxmlformats.org/officeDocument/2006/relationships/image" Target="../media/image6.svg"/><Relationship Id="rId12" Type="http://schemas.openxmlformats.org/officeDocument/2006/relationships/image" Target="../media/image3.png"/><Relationship Id="rId2" Type="http://schemas.openxmlformats.org/officeDocument/2006/relationships/image" Target="../media/image29.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7.svg"/><Relationship Id="rId5" Type="http://schemas.openxmlformats.org/officeDocument/2006/relationships/image" Target="../media/image30.jpeg"/><Relationship Id="rId10" Type="http://schemas.openxmlformats.org/officeDocument/2006/relationships/image" Target="../media/image9.png"/><Relationship Id="rId4" Type="http://schemas.openxmlformats.org/officeDocument/2006/relationships/image" Target="../media/image15.svg"/><Relationship Id="rId9" Type="http://schemas.openxmlformats.org/officeDocument/2006/relationships/image" Target="../media/image16.svg"/></Relationships>
</file>

<file path=ppt/slides/_rels/slide1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4.svg"/><Relationship Id="rId7" Type="http://schemas.openxmlformats.org/officeDocument/2006/relationships/image" Target="../media/image16.sv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4.svg"/><Relationship Id="rId5" Type="http://schemas.openxmlformats.org/officeDocument/2006/relationships/image" Target="../media/image31.svg"/><Relationship Id="rId10" Type="http://schemas.openxmlformats.org/officeDocument/2006/relationships/image" Target="../media/image3.png"/><Relationship Id="rId4" Type="http://schemas.openxmlformats.org/officeDocument/2006/relationships/image" Target="../media/image5.png"/><Relationship Id="rId9" Type="http://schemas.openxmlformats.org/officeDocument/2006/relationships/image" Target="../media/image17.svg"/></Relationships>
</file>

<file path=ppt/slides/_rels/slide14.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hyperlink" Target="mailto:poetscorner@knpa.warwickshire.sch.uk" TargetMode="External"/><Relationship Id="rId3" Type="http://schemas.openxmlformats.org/officeDocument/2006/relationships/image" Target="../media/image24.svg"/><Relationship Id="rId7" Type="http://schemas.openxmlformats.org/officeDocument/2006/relationships/image" Target="../media/image16.svg"/><Relationship Id="rId12" Type="http://schemas.openxmlformats.org/officeDocument/2006/relationships/hyperlink" Target="mailto:Kensukeskingdom@knpa.warwickshire.sch.uk" TargetMode="External"/><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4.svg"/><Relationship Id="rId5" Type="http://schemas.openxmlformats.org/officeDocument/2006/relationships/image" Target="../media/image31.svg"/><Relationship Id="rId10" Type="http://schemas.openxmlformats.org/officeDocument/2006/relationships/image" Target="../media/image3.png"/><Relationship Id="rId4" Type="http://schemas.openxmlformats.org/officeDocument/2006/relationships/image" Target="../media/image5.png"/><Relationship Id="rId9" Type="http://schemas.openxmlformats.org/officeDocument/2006/relationships/image" Target="../media/image17.svg"/></Relationships>
</file>

<file path=ppt/slides/_rels/slide1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4.svg"/><Relationship Id="rId3" Type="http://schemas.openxmlformats.org/officeDocument/2006/relationships/image" Target="../media/image14.png"/><Relationship Id="rId7" Type="http://schemas.openxmlformats.org/officeDocument/2006/relationships/image" Target="../media/image21.svg"/><Relationship Id="rId12" Type="http://schemas.openxmlformats.org/officeDocument/2006/relationships/image" Target="../media/image3.png"/><Relationship Id="rId2" Type="http://schemas.openxmlformats.org/officeDocument/2006/relationships/image" Target="../media/image32.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36.svg"/><Relationship Id="rId5" Type="http://schemas.openxmlformats.org/officeDocument/2006/relationships/image" Target="../media/image34.jpeg"/><Relationship Id="rId10" Type="http://schemas.openxmlformats.org/officeDocument/2006/relationships/image" Target="../media/image9.png"/><Relationship Id="rId4" Type="http://schemas.openxmlformats.org/officeDocument/2006/relationships/image" Target="../media/image33.svg"/><Relationship Id="rId9"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5911471" y="5855037"/>
            <a:ext cx="6465058" cy="928617"/>
          </a:xfrm>
          <a:prstGeom prst="rect">
            <a:avLst/>
          </a:prstGeom>
        </p:spPr>
      </p:pic>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118492" y="-999804"/>
            <a:ext cx="4294383" cy="4114800"/>
          </a:xfrm>
          <a:prstGeom prst="rect">
            <a:avLst/>
          </a:prstGeom>
        </p:spPr>
      </p:pic>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0800000">
            <a:off x="15366916" y="7231994"/>
            <a:ext cx="4294383" cy="4114800"/>
          </a:xfrm>
          <a:prstGeom prst="rect">
            <a:avLst/>
          </a:prstGeom>
        </p:spPr>
      </p:pic>
      <p:pic>
        <p:nvPicPr>
          <p:cNvPr id="8" name="Picture 8"/>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441218" y="8965596"/>
            <a:ext cx="3352965" cy="2840876"/>
          </a:xfrm>
          <a:prstGeom prst="rect">
            <a:avLst/>
          </a:prstGeom>
        </p:spPr>
      </p:pic>
      <p:pic>
        <p:nvPicPr>
          <p:cNvPr id="9" name="Picture 9"/>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800000">
            <a:off x="14161143" y="-1503017"/>
            <a:ext cx="3352965" cy="2840876"/>
          </a:xfrm>
          <a:prstGeom prst="rect">
            <a:avLst/>
          </a:prstGeom>
        </p:spPr>
      </p:pic>
      <p:pic>
        <p:nvPicPr>
          <p:cNvPr id="10" name="Picture 10"/>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001715">
            <a:off x="1788107" y="6666677"/>
            <a:ext cx="1450030" cy="1130633"/>
          </a:xfrm>
          <a:prstGeom prst="rect">
            <a:avLst/>
          </a:prstGeom>
        </p:spPr>
      </p:pic>
      <p:pic>
        <p:nvPicPr>
          <p:cNvPr id="11" name="Picture 11"/>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649553">
            <a:off x="15474139" y="2470102"/>
            <a:ext cx="1562518" cy="1289788"/>
          </a:xfrm>
          <a:prstGeom prst="rect">
            <a:avLst/>
          </a:prstGeom>
        </p:spPr>
      </p:pic>
      <p:grpSp>
        <p:nvGrpSpPr>
          <p:cNvPr id="14" name="Group 14"/>
          <p:cNvGrpSpPr>
            <a:grpSpLocks noChangeAspect="1"/>
          </p:cNvGrpSpPr>
          <p:nvPr/>
        </p:nvGrpSpPr>
        <p:grpSpPr>
          <a:xfrm>
            <a:off x="14544244" y="7545264"/>
            <a:ext cx="458160" cy="436499"/>
            <a:chOff x="0" y="0"/>
            <a:chExt cx="1772920" cy="1689100"/>
          </a:xfrm>
          <a:solidFill>
            <a:schemeClr val="tx2">
              <a:lumMod val="40000"/>
              <a:lumOff val="60000"/>
            </a:schemeClr>
          </a:solidFill>
        </p:grpSpPr>
        <p:sp>
          <p:nvSpPr>
            <p:cNvPr id="15" name="Freeform 15"/>
            <p:cNvSpPr/>
            <p:nvPr/>
          </p:nvSpPr>
          <p:spPr>
            <a:xfrm>
              <a:off x="-8890" y="-5080"/>
              <a:ext cx="1789430" cy="1701800"/>
            </a:xfrm>
            <a:custGeom>
              <a:avLst/>
              <a:gdLst/>
              <a:ahLst/>
              <a:cxnLst/>
              <a:rect l="l" t="t" r="r" b="b"/>
              <a:pathLst>
                <a:path w="1789430" h="1701800">
                  <a:moveTo>
                    <a:pt x="922020" y="21590"/>
                  </a:moveTo>
                  <a:lnTo>
                    <a:pt x="1172210" y="529590"/>
                  </a:lnTo>
                  <a:cubicBezTo>
                    <a:pt x="1176020" y="538480"/>
                    <a:pt x="1184910" y="544830"/>
                    <a:pt x="1195070" y="546100"/>
                  </a:cubicBezTo>
                  <a:lnTo>
                    <a:pt x="1755140" y="627380"/>
                  </a:lnTo>
                  <a:cubicBezTo>
                    <a:pt x="1779270" y="631190"/>
                    <a:pt x="1789430" y="661670"/>
                    <a:pt x="1771650" y="678180"/>
                  </a:cubicBezTo>
                  <a:lnTo>
                    <a:pt x="1366520" y="1073150"/>
                  </a:lnTo>
                  <a:cubicBezTo>
                    <a:pt x="1358900" y="1079500"/>
                    <a:pt x="1356360" y="1089660"/>
                    <a:pt x="1357630" y="1099820"/>
                  </a:cubicBezTo>
                  <a:lnTo>
                    <a:pt x="1452880" y="1658620"/>
                  </a:lnTo>
                  <a:cubicBezTo>
                    <a:pt x="1456690" y="1682750"/>
                    <a:pt x="1431290" y="1701800"/>
                    <a:pt x="1409700" y="1690370"/>
                  </a:cubicBezTo>
                  <a:lnTo>
                    <a:pt x="908050" y="1426210"/>
                  </a:lnTo>
                  <a:cubicBezTo>
                    <a:pt x="899160" y="1421130"/>
                    <a:pt x="889000" y="1421130"/>
                    <a:pt x="880110" y="1426210"/>
                  </a:cubicBezTo>
                  <a:lnTo>
                    <a:pt x="378460" y="1690370"/>
                  </a:lnTo>
                  <a:cubicBezTo>
                    <a:pt x="356870" y="1701800"/>
                    <a:pt x="331470" y="1682750"/>
                    <a:pt x="335280" y="1658620"/>
                  </a:cubicBezTo>
                  <a:lnTo>
                    <a:pt x="430530" y="1099820"/>
                  </a:lnTo>
                  <a:cubicBezTo>
                    <a:pt x="431800" y="1089660"/>
                    <a:pt x="429260" y="1080770"/>
                    <a:pt x="421640" y="1073150"/>
                  </a:cubicBezTo>
                  <a:lnTo>
                    <a:pt x="17780" y="678180"/>
                  </a:lnTo>
                  <a:cubicBezTo>
                    <a:pt x="0" y="660400"/>
                    <a:pt x="10160" y="631190"/>
                    <a:pt x="34290" y="627380"/>
                  </a:cubicBezTo>
                  <a:lnTo>
                    <a:pt x="594360" y="546100"/>
                  </a:lnTo>
                  <a:cubicBezTo>
                    <a:pt x="604520" y="544830"/>
                    <a:pt x="612140" y="538480"/>
                    <a:pt x="617220" y="529590"/>
                  </a:cubicBezTo>
                  <a:lnTo>
                    <a:pt x="867410" y="21590"/>
                  </a:lnTo>
                  <a:cubicBezTo>
                    <a:pt x="878840" y="0"/>
                    <a:pt x="910590" y="0"/>
                    <a:pt x="922020" y="21590"/>
                  </a:cubicBezTo>
                  <a:close/>
                </a:path>
              </a:pathLst>
            </a:custGeom>
            <a:grpFill/>
          </p:spPr>
        </p:sp>
      </p:grpSp>
      <p:grpSp>
        <p:nvGrpSpPr>
          <p:cNvPr id="16" name="Group 16"/>
          <p:cNvGrpSpPr>
            <a:grpSpLocks noChangeAspect="1"/>
          </p:cNvGrpSpPr>
          <p:nvPr/>
        </p:nvGrpSpPr>
        <p:grpSpPr>
          <a:xfrm>
            <a:off x="2676135" y="5658866"/>
            <a:ext cx="261444" cy="249084"/>
            <a:chOff x="0" y="0"/>
            <a:chExt cx="1772920" cy="1689100"/>
          </a:xfrm>
          <a:solidFill>
            <a:schemeClr val="tx2">
              <a:lumMod val="40000"/>
              <a:lumOff val="60000"/>
            </a:schemeClr>
          </a:solidFill>
        </p:grpSpPr>
        <p:sp>
          <p:nvSpPr>
            <p:cNvPr id="17" name="Freeform 17"/>
            <p:cNvSpPr/>
            <p:nvPr/>
          </p:nvSpPr>
          <p:spPr>
            <a:xfrm>
              <a:off x="-8890" y="-5080"/>
              <a:ext cx="1789430" cy="1701800"/>
            </a:xfrm>
            <a:custGeom>
              <a:avLst/>
              <a:gdLst/>
              <a:ahLst/>
              <a:cxnLst/>
              <a:rect l="l" t="t" r="r" b="b"/>
              <a:pathLst>
                <a:path w="1789430" h="1701800">
                  <a:moveTo>
                    <a:pt x="922020" y="21590"/>
                  </a:moveTo>
                  <a:lnTo>
                    <a:pt x="1172210" y="529590"/>
                  </a:lnTo>
                  <a:cubicBezTo>
                    <a:pt x="1176020" y="538480"/>
                    <a:pt x="1184910" y="544830"/>
                    <a:pt x="1195070" y="546100"/>
                  </a:cubicBezTo>
                  <a:lnTo>
                    <a:pt x="1755140" y="627380"/>
                  </a:lnTo>
                  <a:cubicBezTo>
                    <a:pt x="1779270" y="631190"/>
                    <a:pt x="1789430" y="661670"/>
                    <a:pt x="1771650" y="678180"/>
                  </a:cubicBezTo>
                  <a:lnTo>
                    <a:pt x="1366520" y="1073150"/>
                  </a:lnTo>
                  <a:cubicBezTo>
                    <a:pt x="1358900" y="1079500"/>
                    <a:pt x="1356360" y="1089660"/>
                    <a:pt x="1357630" y="1099820"/>
                  </a:cubicBezTo>
                  <a:lnTo>
                    <a:pt x="1452880" y="1658620"/>
                  </a:lnTo>
                  <a:cubicBezTo>
                    <a:pt x="1456690" y="1682750"/>
                    <a:pt x="1431290" y="1701800"/>
                    <a:pt x="1409700" y="1690370"/>
                  </a:cubicBezTo>
                  <a:lnTo>
                    <a:pt x="908050" y="1426210"/>
                  </a:lnTo>
                  <a:cubicBezTo>
                    <a:pt x="899160" y="1421130"/>
                    <a:pt x="889000" y="1421130"/>
                    <a:pt x="880110" y="1426210"/>
                  </a:cubicBezTo>
                  <a:lnTo>
                    <a:pt x="378460" y="1690370"/>
                  </a:lnTo>
                  <a:cubicBezTo>
                    <a:pt x="356870" y="1701800"/>
                    <a:pt x="331470" y="1682750"/>
                    <a:pt x="335280" y="1658620"/>
                  </a:cubicBezTo>
                  <a:lnTo>
                    <a:pt x="430530" y="1099820"/>
                  </a:lnTo>
                  <a:cubicBezTo>
                    <a:pt x="431800" y="1089660"/>
                    <a:pt x="429260" y="1080770"/>
                    <a:pt x="421640" y="1073150"/>
                  </a:cubicBezTo>
                  <a:lnTo>
                    <a:pt x="17780" y="678180"/>
                  </a:lnTo>
                  <a:cubicBezTo>
                    <a:pt x="0" y="660400"/>
                    <a:pt x="10160" y="631190"/>
                    <a:pt x="34290" y="627380"/>
                  </a:cubicBezTo>
                  <a:lnTo>
                    <a:pt x="594360" y="546100"/>
                  </a:lnTo>
                  <a:cubicBezTo>
                    <a:pt x="604520" y="544830"/>
                    <a:pt x="612140" y="538480"/>
                    <a:pt x="617220" y="529590"/>
                  </a:cubicBezTo>
                  <a:lnTo>
                    <a:pt x="867410" y="21590"/>
                  </a:lnTo>
                  <a:cubicBezTo>
                    <a:pt x="878840" y="0"/>
                    <a:pt x="910590" y="0"/>
                    <a:pt x="922020" y="21590"/>
                  </a:cubicBezTo>
                  <a:close/>
                </a:path>
              </a:pathLst>
            </a:custGeom>
            <a:grpFill/>
          </p:spPr>
        </p:sp>
      </p:grpSp>
      <p:grpSp>
        <p:nvGrpSpPr>
          <p:cNvPr id="18" name="Group 18"/>
          <p:cNvGrpSpPr>
            <a:grpSpLocks noChangeAspect="1"/>
          </p:cNvGrpSpPr>
          <p:nvPr/>
        </p:nvGrpSpPr>
        <p:grpSpPr>
          <a:xfrm>
            <a:off x="3663461" y="3237660"/>
            <a:ext cx="261444" cy="249084"/>
            <a:chOff x="0" y="0"/>
            <a:chExt cx="1772920" cy="1689100"/>
          </a:xfrm>
          <a:solidFill>
            <a:schemeClr val="tx2">
              <a:lumMod val="40000"/>
              <a:lumOff val="60000"/>
            </a:schemeClr>
          </a:solidFill>
        </p:grpSpPr>
        <p:sp>
          <p:nvSpPr>
            <p:cNvPr id="19" name="Freeform 19"/>
            <p:cNvSpPr/>
            <p:nvPr/>
          </p:nvSpPr>
          <p:spPr>
            <a:xfrm>
              <a:off x="-8890" y="-5080"/>
              <a:ext cx="1789430" cy="1701800"/>
            </a:xfrm>
            <a:custGeom>
              <a:avLst/>
              <a:gdLst/>
              <a:ahLst/>
              <a:cxnLst/>
              <a:rect l="l" t="t" r="r" b="b"/>
              <a:pathLst>
                <a:path w="1789430" h="1701800">
                  <a:moveTo>
                    <a:pt x="922020" y="21590"/>
                  </a:moveTo>
                  <a:lnTo>
                    <a:pt x="1172210" y="529590"/>
                  </a:lnTo>
                  <a:cubicBezTo>
                    <a:pt x="1176020" y="538480"/>
                    <a:pt x="1184910" y="544830"/>
                    <a:pt x="1195070" y="546100"/>
                  </a:cubicBezTo>
                  <a:lnTo>
                    <a:pt x="1755140" y="627380"/>
                  </a:lnTo>
                  <a:cubicBezTo>
                    <a:pt x="1779270" y="631190"/>
                    <a:pt x="1789430" y="661670"/>
                    <a:pt x="1771650" y="678180"/>
                  </a:cubicBezTo>
                  <a:lnTo>
                    <a:pt x="1366520" y="1073150"/>
                  </a:lnTo>
                  <a:cubicBezTo>
                    <a:pt x="1358900" y="1079500"/>
                    <a:pt x="1356360" y="1089660"/>
                    <a:pt x="1357630" y="1099820"/>
                  </a:cubicBezTo>
                  <a:lnTo>
                    <a:pt x="1452880" y="1658620"/>
                  </a:lnTo>
                  <a:cubicBezTo>
                    <a:pt x="1456690" y="1682750"/>
                    <a:pt x="1431290" y="1701800"/>
                    <a:pt x="1409700" y="1690370"/>
                  </a:cubicBezTo>
                  <a:lnTo>
                    <a:pt x="908050" y="1426210"/>
                  </a:lnTo>
                  <a:cubicBezTo>
                    <a:pt x="899160" y="1421130"/>
                    <a:pt x="889000" y="1421130"/>
                    <a:pt x="880110" y="1426210"/>
                  </a:cubicBezTo>
                  <a:lnTo>
                    <a:pt x="378460" y="1690370"/>
                  </a:lnTo>
                  <a:cubicBezTo>
                    <a:pt x="356870" y="1701800"/>
                    <a:pt x="331470" y="1682750"/>
                    <a:pt x="335280" y="1658620"/>
                  </a:cubicBezTo>
                  <a:lnTo>
                    <a:pt x="430530" y="1099820"/>
                  </a:lnTo>
                  <a:cubicBezTo>
                    <a:pt x="431800" y="1089660"/>
                    <a:pt x="429260" y="1080770"/>
                    <a:pt x="421640" y="1073150"/>
                  </a:cubicBezTo>
                  <a:lnTo>
                    <a:pt x="17780" y="678180"/>
                  </a:lnTo>
                  <a:cubicBezTo>
                    <a:pt x="0" y="660400"/>
                    <a:pt x="10160" y="631190"/>
                    <a:pt x="34290" y="627380"/>
                  </a:cubicBezTo>
                  <a:lnTo>
                    <a:pt x="594360" y="546100"/>
                  </a:lnTo>
                  <a:cubicBezTo>
                    <a:pt x="604520" y="544830"/>
                    <a:pt x="612140" y="538480"/>
                    <a:pt x="617220" y="529590"/>
                  </a:cubicBezTo>
                  <a:lnTo>
                    <a:pt x="867410" y="21590"/>
                  </a:lnTo>
                  <a:cubicBezTo>
                    <a:pt x="878840" y="0"/>
                    <a:pt x="910590" y="0"/>
                    <a:pt x="922020" y="21590"/>
                  </a:cubicBezTo>
                  <a:close/>
                </a:path>
              </a:pathLst>
            </a:custGeom>
            <a:grpFill/>
          </p:spPr>
        </p:sp>
      </p:grpSp>
      <p:grpSp>
        <p:nvGrpSpPr>
          <p:cNvPr id="20" name="Group 20"/>
          <p:cNvGrpSpPr>
            <a:grpSpLocks noChangeAspect="1"/>
          </p:cNvGrpSpPr>
          <p:nvPr/>
        </p:nvGrpSpPr>
        <p:grpSpPr>
          <a:xfrm>
            <a:off x="5317568" y="6783654"/>
            <a:ext cx="261444" cy="249084"/>
            <a:chOff x="0" y="0"/>
            <a:chExt cx="1772920" cy="1689100"/>
          </a:xfrm>
          <a:solidFill>
            <a:schemeClr val="tx2">
              <a:lumMod val="40000"/>
              <a:lumOff val="60000"/>
            </a:schemeClr>
          </a:solidFill>
        </p:grpSpPr>
        <p:sp>
          <p:nvSpPr>
            <p:cNvPr id="21" name="Freeform 21"/>
            <p:cNvSpPr/>
            <p:nvPr/>
          </p:nvSpPr>
          <p:spPr>
            <a:xfrm>
              <a:off x="-8890" y="-5080"/>
              <a:ext cx="1789430" cy="1701800"/>
            </a:xfrm>
            <a:custGeom>
              <a:avLst/>
              <a:gdLst/>
              <a:ahLst/>
              <a:cxnLst/>
              <a:rect l="l" t="t" r="r" b="b"/>
              <a:pathLst>
                <a:path w="1789430" h="1701800">
                  <a:moveTo>
                    <a:pt x="922020" y="21590"/>
                  </a:moveTo>
                  <a:lnTo>
                    <a:pt x="1172210" y="529590"/>
                  </a:lnTo>
                  <a:cubicBezTo>
                    <a:pt x="1176020" y="538480"/>
                    <a:pt x="1184910" y="544830"/>
                    <a:pt x="1195070" y="546100"/>
                  </a:cubicBezTo>
                  <a:lnTo>
                    <a:pt x="1755140" y="627380"/>
                  </a:lnTo>
                  <a:cubicBezTo>
                    <a:pt x="1779270" y="631190"/>
                    <a:pt x="1789430" y="661670"/>
                    <a:pt x="1771650" y="678180"/>
                  </a:cubicBezTo>
                  <a:lnTo>
                    <a:pt x="1366520" y="1073150"/>
                  </a:lnTo>
                  <a:cubicBezTo>
                    <a:pt x="1358900" y="1079500"/>
                    <a:pt x="1356360" y="1089660"/>
                    <a:pt x="1357630" y="1099820"/>
                  </a:cubicBezTo>
                  <a:lnTo>
                    <a:pt x="1452880" y="1658620"/>
                  </a:lnTo>
                  <a:cubicBezTo>
                    <a:pt x="1456690" y="1682750"/>
                    <a:pt x="1431290" y="1701800"/>
                    <a:pt x="1409700" y="1690370"/>
                  </a:cubicBezTo>
                  <a:lnTo>
                    <a:pt x="908050" y="1426210"/>
                  </a:lnTo>
                  <a:cubicBezTo>
                    <a:pt x="899160" y="1421130"/>
                    <a:pt x="889000" y="1421130"/>
                    <a:pt x="880110" y="1426210"/>
                  </a:cubicBezTo>
                  <a:lnTo>
                    <a:pt x="378460" y="1690370"/>
                  </a:lnTo>
                  <a:cubicBezTo>
                    <a:pt x="356870" y="1701800"/>
                    <a:pt x="331470" y="1682750"/>
                    <a:pt x="335280" y="1658620"/>
                  </a:cubicBezTo>
                  <a:lnTo>
                    <a:pt x="430530" y="1099820"/>
                  </a:lnTo>
                  <a:cubicBezTo>
                    <a:pt x="431800" y="1089660"/>
                    <a:pt x="429260" y="1080770"/>
                    <a:pt x="421640" y="1073150"/>
                  </a:cubicBezTo>
                  <a:lnTo>
                    <a:pt x="17780" y="678180"/>
                  </a:lnTo>
                  <a:cubicBezTo>
                    <a:pt x="0" y="660400"/>
                    <a:pt x="10160" y="631190"/>
                    <a:pt x="34290" y="627380"/>
                  </a:cubicBezTo>
                  <a:lnTo>
                    <a:pt x="594360" y="546100"/>
                  </a:lnTo>
                  <a:cubicBezTo>
                    <a:pt x="604520" y="544830"/>
                    <a:pt x="612140" y="538480"/>
                    <a:pt x="617220" y="529590"/>
                  </a:cubicBezTo>
                  <a:lnTo>
                    <a:pt x="867410" y="21590"/>
                  </a:lnTo>
                  <a:cubicBezTo>
                    <a:pt x="878840" y="0"/>
                    <a:pt x="910590" y="0"/>
                    <a:pt x="922020" y="21590"/>
                  </a:cubicBezTo>
                  <a:close/>
                </a:path>
              </a:pathLst>
            </a:custGeom>
            <a:grpFill/>
          </p:spPr>
        </p:sp>
      </p:grpSp>
      <p:grpSp>
        <p:nvGrpSpPr>
          <p:cNvPr id="22" name="Group 22"/>
          <p:cNvGrpSpPr/>
          <p:nvPr/>
        </p:nvGrpSpPr>
        <p:grpSpPr>
          <a:xfrm>
            <a:off x="-533592" y="4726612"/>
            <a:ext cx="1067183" cy="1067183"/>
            <a:chOff x="0" y="0"/>
            <a:chExt cx="1422911" cy="1422911"/>
          </a:xfrm>
          <a:solidFill>
            <a:schemeClr val="tx2">
              <a:lumMod val="40000"/>
              <a:lumOff val="60000"/>
            </a:schemeClr>
          </a:solidFill>
        </p:grpSpPr>
        <p:grpSp>
          <p:nvGrpSpPr>
            <p:cNvPr id="23" name="Group 23"/>
            <p:cNvGrpSpPr/>
            <p:nvPr/>
          </p:nvGrpSpPr>
          <p:grpSpPr>
            <a:xfrm>
              <a:off x="0" y="0"/>
              <a:ext cx="1422911" cy="1422911"/>
              <a:chOff x="0" y="0"/>
              <a:chExt cx="812800" cy="812800"/>
            </a:xfrm>
            <a:grpFill/>
          </p:grpSpPr>
          <p:sp>
            <p:nvSpPr>
              <p:cNvPr id="24" name="Freeform 2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5" name="TextBox 25"/>
              <p:cNvSpPr txBox="1"/>
              <p:nvPr/>
            </p:nvSpPr>
            <p:spPr>
              <a:xfrm>
                <a:off x="76200" y="47625"/>
                <a:ext cx="660400" cy="688975"/>
              </a:xfrm>
              <a:prstGeom prst="rect">
                <a:avLst/>
              </a:prstGeom>
              <a:grpFill/>
            </p:spPr>
            <p:txBody>
              <a:bodyPr lIns="50800" tIns="50800" rIns="50800" bIns="50800" rtlCol="0" anchor="ctr"/>
              <a:lstStyle/>
              <a:p>
                <a:pPr algn="ctr">
                  <a:lnSpc>
                    <a:spcPts val="2885"/>
                  </a:lnSpc>
                </a:pPr>
                <a:endParaRPr/>
              </a:p>
            </p:txBody>
          </p:sp>
        </p:grpSp>
        <p:grpSp>
          <p:nvGrpSpPr>
            <p:cNvPr id="26" name="Group 26"/>
            <p:cNvGrpSpPr/>
            <p:nvPr/>
          </p:nvGrpSpPr>
          <p:grpSpPr>
            <a:xfrm>
              <a:off x="152274" y="152274"/>
              <a:ext cx="1118362" cy="1118362"/>
              <a:chOff x="0" y="0"/>
              <a:chExt cx="812800" cy="812800"/>
            </a:xfrm>
            <a:grpFill/>
          </p:grpSpPr>
          <p:sp>
            <p:nvSpPr>
              <p:cNvPr id="27" name="Freeform 2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8" name="TextBox 28"/>
              <p:cNvSpPr txBox="1"/>
              <p:nvPr/>
            </p:nvSpPr>
            <p:spPr>
              <a:xfrm>
                <a:off x="76200" y="47625"/>
                <a:ext cx="660400" cy="688975"/>
              </a:xfrm>
              <a:prstGeom prst="rect">
                <a:avLst/>
              </a:prstGeom>
              <a:grpFill/>
            </p:spPr>
            <p:txBody>
              <a:bodyPr lIns="50800" tIns="50800" rIns="50800" bIns="50800" rtlCol="0" anchor="ctr"/>
              <a:lstStyle/>
              <a:p>
                <a:pPr algn="ctr">
                  <a:lnSpc>
                    <a:spcPts val="2885"/>
                  </a:lnSpc>
                </a:pPr>
                <a:endParaRPr/>
              </a:p>
            </p:txBody>
          </p:sp>
        </p:grpSp>
      </p:grpSp>
      <p:grpSp>
        <p:nvGrpSpPr>
          <p:cNvPr id="29" name="Group 29"/>
          <p:cNvGrpSpPr/>
          <p:nvPr/>
        </p:nvGrpSpPr>
        <p:grpSpPr>
          <a:xfrm>
            <a:off x="10609179" y="9850018"/>
            <a:ext cx="1172978" cy="1172978"/>
            <a:chOff x="0" y="0"/>
            <a:chExt cx="1563971" cy="1563971"/>
          </a:xfrm>
          <a:solidFill>
            <a:schemeClr val="tx2">
              <a:lumMod val="40000"/>
              <a:lumOff val="60000"/>
            </a:schemeClr>
          </a:solidFill>
        </p:grpSpPr>
        <p:grpSp>
          <p:nvGrpSpPr>
            <p:cNvPr id="30" name="Group 30"/>
            <p:cNvGrpSpPr/>
            <p:nvPr/>
          </p:nvGrpSpPr>
          <p:grpSpPr>
            <a:xfrm>
              <a:off x="0" y="0"/>
              <a:ext cx="1563971" cy="1563971"/>
              <a:chOff x="0" y="0"/>
              <a:chExt cx="812800" cy="812800"/>
            </a:xfrm>
            <a:grpFill/>
          </p:grpSpPr>
          <p:sp>
            <p:nvSpPr>
              <p:cNvPr id="31" name="Freeform 3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2" name="TextBox 32"/>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33" name="Group 33"/>
            <p:cNvGrpSpPr/>
            <p:nvPr/>
          </p:nvGrpSpPr>
          <p:grpSpPr>
            <a:xfrm>
              <a:off x="167370" y="167370"/>
              <a:ext cx="1229231" cy="1229231"/>
              <a:chOff x="0" y="0"/>
              <a:chExt cx="812800" cy="812800"/>
            </a:xfrm>
            <a:grpFill/>
          </p:grpSpPr>
          <p:sp>
            <p:nvSpPr>
              <p:cNvPr id="34" name="Freeform 3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5" name="TextBox 35"/>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36" name="Group 36"/>
          <p:cNvGrpSpPr/>
          <p:nvPr/>
        </p:nvGrpSpPr>
        <p:grpSpPr>
          <a:xfrm>
            <a:off x="10038069" y="-528883"/>
            <a:ext cx="1142219" cy="1142219"/>
            <a:chOff x="0" y="0"/>
            <a:chExt cx="1522959" cy="1522959"/>
          </a:xfrm>
          <a:solidFill>
            <a:schemeClr val="tx2">
              <a:lumMod val="40000"/>
              <a:lumOff val="60000"/>
            </a:schemeClr>
          </a:solidFill>
        </p:grpSpPr>
        <p:grpSp>
          <p:nvGrpSpPr>
            <p:cNvPr id="37" name="Group 37"/>
            <p:cNvGrpSpPr/>
            <p:nvPr/>
          </p:nvGrpSpPr>
          <p:grpSpPr>
            <a:xfrm>
              <a:off x="0" y="0"/>
              <a:ext cx="1522959" cy="1522959"/>
              <a:chOff x="0" y="0"/>
              <a:chExt cx="812800" cy="812800"/>
            </a:xfrm>
            <a:grpFill/>
          </p:grpSpPr>
          <p:sp>
            <p:nvSpPr>
              <p:cNvPr id="38" name="Freeform 3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9" name="TextBox 39"/>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40" name="Group 40"/>
            <p:cNvGrpSpPr/>
            <p:nvPr/>
          </p:nvGrpSpPr>
          <p:grpSpPr>
            <a:xfrm>
              <a:off x="162981" y="162981"/>
              <a:ext cx="1196997" cy="1196997"/>
              <a:chOff x="0" y="0"/>
              <a:chExt cx="812800" cy="812800"/>
            </a:xfrm>
            <a:grpFill/>
          </p:grpSpPr>
          <p:sp>
            <p:nvSpPr>
              <p:cNvPr id="41" name="Freeform 4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42" name="TextBox 42"/>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grpSp>
        <p:nvGrpSpPr>
          <p:cNvPr id="43" name="Group 43"/>
          <p:cNvGrpSpPr/>
          <p:nvPr/>
        </p:nvGrpSpPr>
        <p:grpSpPr>
          <a:xfrm>
            <a:off x="5150404" y="1941313"/>
            <a:ext cx="595772" cy="595772"/>
            <a:chOff x="0" y="0"/>
            <a:chExt cx="794363" cy="794363"/>
          </a:xfrm>
          <a:solidFill>
            <a:schemeClr val="tx2">
              <a:lumMod val="40000"/>
              <a:lumOff val="60000"/>
            </a:schemeClr>
          </a:solidFill>
        </p:grpSpPr>
        <p:grpSp>
          <p:nvGrpSpPr>
            <p:cNvPr id="44" name="Group 44"/>
            <p:cNvGrpSpPr/>
            <p:nvPr/>
          </p:nvGrpSpPr>
          <p:grpSpPr>
            <a:xfrm>
              <a:off x="0" y="0"/>
              <a:ext cx="794363" cy="794363"/>
              <a:chOff x="0" y="0"/>
              <a:chExt cx="812800" cy="812800"/>
            </a:xfrm>
            <a:grpFill/>
          </p:grpSpPr>
          <p:sp>
            <p:nvSpPr>
              <p:cNvPr id="45" name="Freeform 4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46" name="TextBox 46"/>
              <p:cNvSpPr txBox="1"/>
              <p:nvPr/>
            </p:nvSpPr>
            <p:spPr>
              <a:xfrm>
                <a:off x="76200" y="57150"/>
                <a:ext cx="660400" cy="679450"/>
              </a:xfrm>
              <a:prstGeom prst="rect">
                <a:avLst/>
              </a:prstGeom>
              <a:grpFill/>
            </p:spPr>
            <p:txBody>
              <a:bodyPr lIns="50800" tIns="50800" rIns="50800" bIns="50800" rtlCol="0" anchor="ctr"/>
              <a:lstStyle/>
              <a:p>
                <a:pPr algn="ctr">
                  <a:lnSpc>
                    <a:spcPts val="1610"/>
                  </a:lnSpc>
                </a:pPr>
                <a:endParaRPr/>
              </a:p>
            </p:txBody>
          </p:sp>
        </p:grpSp>
        <p:grpSp>
          <p:nvGrpSpPr>
            <p:cNvPr id="47" name="Group 47"/>
            <p:cNvGrpSpPr/>
            <p:nvPr/>
          </p:nvGrpSpPr>
          <p:grpSpPr>
            <a:xfrm>
              <a:off x="85010" y="85010"/>
              <a:ext cx="624344" cy="624344"/>
              <a:chOff x="0" y="0"/>
              <a:chExt cx="812800" cy="812800"/>
            </a:xfrm>
            <a:grpFill/>
          </p:grpSpPr>
          <p:sp>
            <p:nvSpPr>
              <p:cNvPr id="48" name="Freeform 4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49" name="TextBox 49"/>
              <p:cNvSpPr txBox="1"/>
              <p:nvPr/>
            </p:nvSpPr>
            <p:spPr>
              <a:xfrm>
                <a:off x="76200" y="57150"/>
                <a:ext cx="660400" cy="679450"/>
              </a:xfrm>
              <a:prstGeom prst="rect">
                <a:avLst/>
              </a:prstGeom>
              <a:grpFill/>
            </p:spPr>
            <p:txBody>
              <a:bodyPr lIns="50800" tIns="50800" rIns="50800" bIns="50800" rtlCol="0" anchor="ctr"/>
              <a:lstStyle/>
              <a:p>
                <a:pPr algn="ctr">
                  <a:lnSpc>
                    <a:spcPts val="1610"/>
                  </a:lnSpc>
                </a:pPr>
                <a:endParaRPr/>
              </a:p>
            </p:txBody>
          </p:sp>
        </p:grpSp>
      </p:grpSp>
      <p:grpSp>
        <p:nvGrpSpPr>
          <p:cNvPr id="52" name="Group 51">
            <a:extLst>
              <a:ext uri="{FF2B5EF4-FFF2-40B4-BE49-F238E27FC236}">
                <a16:creationId xmlns:a16="http://schemas.microsoft.com/office/drawing/2014/main" id="{F0835916-37D9-495E-AA57-B4D2744D1BE2}"/>
              </a:ext>
            </a:extLst>
          </p:cNvPr>
          <p:cNvGrpSpPr/>
          <p:nvPr/>
        </p:nvGrpSpPr>
        <p:grpSpPr>
          <a:xfrm>
            <a:off x="4582657" y="6902766"/>
            <a:ext cx="9122687" cy="2247227"/>
            <a:chOff x="6161616" y="7715311"/>
            <a:chExt cx="6371987" cy="1194748"/>
          </a:xfrm>
          <a:solidFill>
            <a:schemeClr val="tx2">
              <a:lumMod val="40000"/>
              <a:lumOff val="60000"/>
            </a:schemeClr>
          </a:solidFill>
        </p:grpSpPr>
        <p:pic>
          <p:nvPicPr>
            <p:cNvPr id="4" name="Picture 4"/>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6161616" y="7715311"/>
              <a:ext cx="6371987" cy="1194748"/>
            </a:xfrm>
            <a:prstGeom prst="rect">
              <a:avLst/>
            </a:prstGeom>
          </p:spPr>
        </p:pic>
        <p:sp>
          <p:nvSpPr>
            <p:cNvPr id="50" name="TextBox 50"/>
            <p:cNvSpPr txBox="1"/>
            <p:nvPr/>
          </p:nvSpPr>
          <p:spPr>
            <a:xfrm>
              <a:off x="6597187" y="7859038"/>
              <a:ext cx="5376966" cy="1034965"/>
            </a:xfrm>
            <a:prstGeom prst="rect">
              <a:avLst/>
            </a:prstGeom>
            <a:grpFill/>
          </p:spPr>
          <p:txBody>
            <a:bodyPr lIns="0" tIns="0" rIns="0" bIns="0" rtlCol="0" anchor="t">
              <a:spAutoFit/>
            </a:bodyPr>
            <a:lstStyle/>
            <a:p>
              <a:pPr algn="ctr">
                <a:lnSpc>
                  <a:spcPts val="4759"/>
                </a:lnSpc>
              </a:pPr>
              <a:r>
                <a:rPr lang="en-US" sz="6600" dirty="0">
                  <a:solidFill>
                    <a:srgbClr val="433831"/>
                  </a:solidFill>
                  <a:latin typeface="Alegreya Bold"/>
                </a:rPr>
                <a:t>Welcome to</a:t>
              </a:r>
            </a:p>
            <a:p>
              <a:pPr algn="ctr">
                <a:lnSpc>
                  <a:spcPts val="4759"/>
                </a:lnSpc>
              </a:pPr>
              <a:r>
                <a:rPr lang="en-US" sz="6600" dirty="0">
                  <a:solidFill>
                    <a:srgbClr val="433831"/>
                  </a:solidFill>
                  <a:latin typeface="Alegreya Bold"/>
                </a:rPr>
                <a:t> </a:t>
              </a:r>
            </a:p>
            <a:p>
              <a:pPr algn="ctr">
                <a:lnSpc>
                  <a:spcPts val="4759"/>
                </a:lnSpc>
              </a:pPr>
              <a:r>
                <a:rPr lang="en-US" sz="6600" dirty="0">
                  <a:solidFill>
                    <a:srgbClr val="433831"/>
                  </a:solidFill>
                  <a:latin typeface="Alegreya Bold"/>
                </a:rPr>
                <a:t>Year 5 and 6</a:t>
              </a:r>
            </a:p>
          </p:txBody>
        </p:sp>
      </p:grpSp>
      <p:pic>
        <p:nvPicPr>
          <p:cNvPr id="51" name="Picture 50">
            <a:extLst>
              <a:ext uri="{FF2B5EF4-FFF2-40B4-BE49-F238E27FC236}">
                <a16:creationId xmlns:a16="http://schemas.microsoft.com/office/drawing/2014/main" id="{4DF8A7C1-13A1-4CFD-87DE-B5CE38FBA9B9}"/>
              </a:ext>
            </a:extLst>
          </p:cNvPr>
          <p:cNvPicPr>
            <a:picLocks noChangeAspect="1"/>
          </p:cNvPicPr>
          <p:nvPr/>
        </p:nvPicPr>
        <p:blipFill>
          <a:blip r:embed="rId14"/>
          <a:stretch>
            <a:fillRect/>
          </a:stretch>
        </p:blipFill>
        <p:spPr>
          <a:xfrm>
            <a:off x="5901871" y="1210424"/>
            <a:ext cx="6204329" cy="4886595"/>
          </a:xfrm>
          <a:prstGeom prst="ellipse">
            <a:avLst/>
          </a:prstGeom>
          <a:solidFill>
            <a:schemeClr val="tx2">
              <a:lumMod val="40000"/>
              <a:lumOff val="60000"/>
            </a:schemeClr>
          </a:solidFill>
          <a:ln w="63500" cap="rnd">
            <a:solidFill>
              <a:schemeClr val="tx2">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7"/>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3971844" y="382104"/>
            <a:ext cx="9601384" cy="9601384"/>
          </a:xfrm>
          <a:prstGeom prst="rect">
            <a:avLst/>
          </a:prstGeom>
        </p:spPr>
      </p:pic>
      <p:pic>
        <p:nvPicPr>
          <p:cNvPr id="13" name="Picture 1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183495" y="4021918"/>
            <a:ext cx="3621218" cy="678978"/>
          </a:xfrm>
          <a:prstGeom prst="rect">
            <a:avLst/>
          </a:prstGeom>
        </p:spPr>
      </p:pic>
      <p:pic>
        <p:nvPicPr>
          <p:cNvPr id="14" name="Picture 1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800000">
            <a:off x="14705440" y="-1389339"/>
            <a:ext cx="3352965" cy="2840876"/>
          </a:xfrm>
          <a:prstGeom prst="rect">
            <a:avLst/>
          </a:prstGeom>
        </p:spPr>
      </p:pic>
      <p:pic>
        <p:nvPicPr>
          <p:cNvPr id="15" name="Picture 1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10496" y="8842342"/>
            <a:ext cx="3352965" cy="2840876"/>
          </a:xfrm>
          <a:prstGeom prst="rect">
            <a:avLst/>
          </a:prstGeom>
        </p:spPr>
      </p:pic>
      <p:pic>
        <p:nvPicPr>
          <p:cNvPr id="16" name="Picture 16"/>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001715">
            <a:off x="6290593" y="8534931"/>
            <a:ext cx="1450030" cy="1130633"/>
          </a:xfrm>
          <a:prstGeom prst="rect">
            <a:avLst/>
          </a:prstGeom>
        </p:spPr>
      </p:pic>
      <p:pic>
        <p:nvPicPr>
          <p:cNvPr id="17" name="Picture 17"/>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649553">
            <a:off x="16915649" y="4829477"/>
            <a:ext cx="1562518" cy="1289788"/>
          </a:xfrm>
          <a:prstGeom prst="rect">
            <a:avLst/>
          </a:prstGeom>
        </p:spPr>
      </p:pic>
      <p:grpSp>
        <p:nvGrpSpPr>
          <p:cNvPr id="18" name="Group 18"/>
          <p:cNvGrpSpPr/>
          <p:nvPr/>
        </p:nvGrpSpPr>
        <p:grpSpPr>
          <a:xfrm>
            <a:off x="10609179" y="9850018"/>
            <a:ext cx="1172978" cy="1172978"/>
            <a:chOff x="0" y="0"/>
            <a:chExt cx="1563971" cy="1563971"/>
          </a:xfrm>
          <a:solidFill>
            <a:schemeClr val="tx2">
              <a:lumMod val="40000"/>
              <a:lumOff val="60000"/>
            </a:schemeClr>
          </a:solidFill>
        </p:grpSpPr>
        <p:grpSp>
          <p:nvGrpSpPr>
            <p:cNvPr id="19" name="Group 19"/>
            <p:cNvGrpSpPr/>
            <p:nvPr/>
          </p:nvGrpSpPr>
          <p:grpSpPr>
            <a:xfrm>
              <a:off x="0" y="0"/>
              <a:ext cx="1563971" cy="1563971"/>
              <a:chOff x="0" y="0"/>
              <a:chExt cx="812800" cy="812800"/>
            </a:xfrm>
            <a:grpFill/>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1" name="TextBox 21"/>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22" name="Group 22"/>
            <p:cNvGrpSpPr/>
            <p:nvPr/>
          </p:nvGrpSpPr>
          <p:grpSpPr>
            <a:xfrm>
              <a:off x="167370" y="167370"/>
              <a:ext cx="1229231" cy="1229231"/>
              <a:chOff x="0" y="0"/>
              <a:chExt cx="812800" cy="812800"/>
            </a:xfrm>
            <a:grpFill/>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4" name="TextBox 24"/>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25" name="Group 25"/>
          <p:cNvGrpSpPr/>
          <p:nvPr/>
        </p:nvGrpSpPr>
        <p:grpSpPr>
          <a:xfrm>
            <a:off x="6237930" y="-571110"/>
            <a:ext cx="1142219" cy="1142219"/>
            <a:chOff x="0" y="0"/>
            <a:chExt cx="1522959" cy="1522959"/>
          </a:xfrm>
          <a:solidFill>
            <a:schemeClr val="tx2">
              <a:lumMod val="40000"/>
              <a:lumOff val="60000"/>
            </a:schemeClr>
          </a:solidFill>
        </p:grpSpPr>
        <p:grpSp>
          <p:nvGrpSpPr>
            <p:cNvPr id="26" name="Group 26"/>
            <p:cNvGrpSpPr/>
            <p:nvPr/>
          </p:nvGrpSpPr>
          <p:grpSpPr>
            <a:xfrm>
              <a:off x="0" y="0"/>
              <a:ext cx="1522959" cy="1522959"/>
              <a:chOff x="0" y="0"/>
              <a:chExt cx="812800" cy="812800"/>
            </a:xfrm>
            <a:grpFill/>
          </p:grpSpPr>
          <p:sp>
            <p:nvSpPr>
              <p:cNvPr id="27" name="Freeform 2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8" name="TextBox 28"/>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29" name="Group 29"/>
            <p:cNvGrpSpPr/>
            <p:nvPr/>
          </p:nvGrpSpPr>
          <p:grpSpPr>
            <a:xfrm>
              <a:off x="162981" y="162981"/>
              <a:ext cx="1196997" cy="1196997"/>
              <a:chOff x="0" y="0"/>
              <a:chExt cx="812800" cy="812800"/>
            </a:xfrm>
            <a:grpFill/>
          </p:grpSpPr>
          <p:sp>
            <p:nvSpPr>
              <p:cNvPr id="30" name="Freeform 3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1" name="TextBox 31"/>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32" name="Picture 32"/>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118492" y="-999804"/>
            <a:ext cx="4294383" cy="4114800"/>
          </a:xfrm>
          <a:prstGeom prst="rect">
            <a:avLst/>
          </a:prstGeom>
        </p:spPr>
      </p:pic>
      <p:pic>
        <p:nvPicPr>
          <p:cNvPr id="33" name="Picture 33"/>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10800000">
            <a:off x="15366916" y="7231994"/>
            <a:ext cx="4294383" cy="4114800"/>
          </a:xfrm>
          <a:prstGeom prst="rect">
            <a:avLst/>
          </a:prstGeom>
        </p:spPr>
      </p:pic>
      <p:sp>
        <p:nvSpPr>
          <p:cNvPr id="34" name="TextBox 34"/>
          <p:cNvSpPr txBox="1"/>
          <p:nvPr/>
        </p:nvSpPr>
        <p:spPr>
          <a:xfrm>
            <a:off x="4562341" y="1411645"/>
            <a:ext cx="8420389" cy="642676"/>
          </a:xfrm>
          <a:prstGeom prst="rect">
            <a:avLst/>
          </a:prstGeom>
          <a:solidFill>
            <a:schemeClr val="tx2">
              <a:lumMod val="40000"/>
              <a:lumOff val="60000"/>
            </a:schemeClr>
          </a:solidFill>
        </p:spPr>
        <p:txBody>
          <a:bodyPr lIns="0" tIns="0" rIns="0" bIns="0" rtlCol="0" anchor="t">
            <a:spAutoFit/>
          </a:bodyPr>
          <a:lstStyle/>
          <a:p>
            <a:pPr algn="ctr">
              <a:lnSpc>
                <a:spcPts val="4753"/>
              </a:lnSpc>
            </a:pPr>
            <a:r>
              <a:rPr lang="en-US" sz="4706" dirty="0">
                <a:solidFill>
                  <a:srgbClr val="433831"/>
                </a:solidFill>
                <a:latin typeface="Alegreya Medium"/>
              </a:rPr>
              <a:t>Fantasy Phase Staff team</a:t>
            </a:r>
          </a:p>
        </p:txBody>
      </p:sp>
      <p:sp>
        <p:nvSpPr>
          <p:cNvPr id="35" name="TextBox 34">
            <a:extLst>
              <a:ext uri="{FF2B5EF4-FFF2-40B4-BE49-F238E27FC236}">
                <a16:creationId xmlns:a16="http://schemas.microsoft.com/office/drawing/2014/main" id="{44547B46-BE1F-46A9-915F-FB160A85B3AE}"/>
              </a:ext>
            </a:extLst>
          </p:cNvPr>
          <p:cNvSpPr txBox="1"/>
          <p:nvPr/>
        </p:nvSpPr>
        <p:spPr>
          <a:xfrm>
            <a:off x="4805662" y="2698862"/>
            <a:ext cx="3277336" cy="630942"/>
          </a:xfrm>
          <a:prstGeom prst="rect">
            <a:avLst/>
          </a:prstGeom>
          <a:solidFill>
            <a:schemeClr val="tx2">
              <a:lumMod val="40000"/>
              <a:lumOff val="60000"/>
            </a:schemeClr>
          </a:solidFill>
        </p:spPr>
        <p:txBody>
          <a:bodyPr wrap="square" rtlCol="0">
            <a:spAutoFit/>
          </a:bodyPr>
          <a:lstStyle/>
          <a:p>
            <a:pPr algn="ctr"/>
            <a:endParaRPr lang="en-GB" sz="3500" dirty="0"/>
          </a:p>
        </p:txBody>
      </p:sp>
      <p:sp>
        <p:nvSpPr>
          <p:cNvPr id="36" name="TextBox 35">
            <a:extLst>
              <a:ext uri="{FF2B5EF4-FFF2-40B4-BE49-F238E27FC236}">
                <a16:creationId xmlns:a16="http://schemas.microsoft.com/office/drawing/2014/main" id="{9B0B784B-3ECC-443B-9A39-46268DA6195F}"/>
              </a:ext>
            </a:extLst>
          </p:cNvPr>
          <p:cNvSpPr txBox="1"/>
          <p:nvPr/>
        </p:nvSpPr>
        <p:spPr>
          <a:xfrm>
            <a:off x="4771133" y="2698862"/>
            <a:ext cx="8339064" cy="4939814"/>
          </a:xfrm>
          <a:prstGeom prst="rect">
            <a:avLst/>
          </a:prstGeom>
          <a:solidFill>
            <a:schemeClr val="tx2">
              <a:lumMod val="40000"/>
              <a:lumOff val="60000"/>
            </a:schemeClr>
          </a:solidFill>
        </p:spPr>
        <p:txBody>
          <a:bodyPr wrap="square" rtlCol="0">
            <a:spAutoFit/>
          </a:bodyPr>
          <a:lstStyle/>
          <a:p>
            <a:pPr algn="ctr"/>
            <a:r>
              <a:rPr lang="en-GB" sz="3500" u="sng" dirty="0"/>
              <a:t>Teaching Staff</a:t>
            </a:r>
          </a:p>
          <a:p>
            <a:pPr algn="ctr"/>
            <a:r>
              <a:rPr lang="en-GB" sz="3500" dirty="0"/>
              <a:t>Mrs Craft- Y5</a:t>
            </a:r>
          </a:p>
          <a:p>
            <a:pPr algn="ctr"/>
            <a:r>
              <a:rPr lang="en-GB" sz="3500" dirty="0"/>
              <a:t>Mrs Sian- Y6</a:t>
            </a:r>
          </a:p>
          <a:p>
            <a:pPr algn="ctr"/>
            <a:endParaRPr lang="en-GB" sz="3500" dirty="0"/>
          </a:p>
          <a:p>
            <a:pPr algn="ctr"/>
            <a:r>
              <a:rPr lang="en-GB" sz="3500" dirty="0"/>
              <a:t>S</a:t>
            </a:r>
            <a:r>
              <a:rPr lang="en-GB" sz="3500" u="sng" dirty="0"/>
              <a:t>upport staff</a:t>
            </a:r>
          </a:p>
          <a:p>
            <a:pPr algn="ctr"/>
            <a:r>
              <a:rPr lang="en-GB" sz="3500" dirty="0"/>
              <a:t>Mrs Howarth</a:t>
            </a:r>
          </a:p>
          <a:p>
            <a:pPr algn="ctr"/>
            <a:r>
              <a:rPr lang="en-GB" sz="3500" dirty="0"/>
              <a:t>Miss </a:t>
            </a:r>
            <a:r>
              <a:rPr lang="en-GB" sz="3500" dirty="0" err="1"/>
              <a:t>Molawka</a:t>
            </a:r>
            <a:endParaRPr lang="en-GB" sz="3500" dirty="0"/>
          </a:p>
          <a:p>
            <a:pPr algn="ctr"/>
            <a:r>
              <a:rPr lang="en-GB" sz="3500" dirty="0"/>
              <a:t>Miss Hardy </a:t>
            </a:r>
          </a:p>
          <a:p>
            <a:pPr algn="ctr"/>
            <a:endParaRPr lang="en-GB" sz="35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34447" y="1677435"/>
            <a:ext cx="15777153" cy="1188619"/>
          </a:xfrm>
          <a:prstGeom prst="rect">
            <a:avLst/>
          </a:prstGeom>
        </p:spPr>
      </p:pic>
      <p:sp>
        <p:nvSpPr>
          <p:cNvPr id="3" name="TextBox 3"/>
          <p:cNvSpPr txBox="1"/>
          <p:nvPr/>
        </p:nvSpPr>
        <p:spPr>
          <a:xfrm>
            <a:off x="1028700" y="2202068"/>
            <a:ext cx="5972183" cy="521874"/>
          </a:xfrm>
          <a:prstGeom prst="rect">
            <a:avLst/>
          </a:prstGeom>
          <a:solidFill>
            <a:schemeClr val="tx2">
              <a:lumMod val="40000"/>
              <a:lumOff val="60000"/>
            </a:schemeClr>
          </a:solidFill>
        </p:spPr>
        <p:txBody>
          <a:bodyPr lIns="0" tIns="0" rIns="0" bIns="0" rtlCol="0" anchor="t">
            <a:spAutoFit/>
          </a:bodyPr>
          <a:lstStyle/>
          <a:p>
            <a:pPr algn="ctr">
              <a:lnSpc>
                <a:spcPts val="3855"/>
              </a:lnSpc>
            </a:pPr>
            <a:r>
              <a:rPr lang="en-US" sz="3816" dirty="0">
                <a:solidFill>
                  <a:srgbClr val="5B4F47"/>
                </a:solidFill>
                <a:latin typeface="Alegreya Medium Bold"/>
              </a:rPr>
              <a:t>Uniform</a:t>
            </a:r>
          </a:p>
        </p:txBody>
      </p:sp>
      <p:pic>
        <p:nvPicPr>
          <p:cNvPr id="14" name="Picture 1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441218" y="8965596"/>
            <a:ext cx="3352965" cy="2840876"/>
          </a:xfrm>
          <a:prstGeom prst="rect">
            <a:avLst/>
          </a:prstGeom>
        </p:spPr>
      </p:pic>
      <p:pic>
        <p:nvPicPr>
          <p:cNvPr id="15" name="Picture 1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0800000">
            <a:off x="14161143" y="-1503017"/>
            <a:ext cx="3352965" cy="2840876"/>
          </a:xfrm>
          <a:prstGeom prst="rect">
            <a:avLst/>
          </a:prstGeom>
        </p:spPr>
      </p:pic>
      <p:pic>
        <p:nvPicPr>
          <p:cNvPr id="16" name="Picture 16"/>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01715">
            <a:off x="5798277" y="8971914"/>
            <a:ext cx="1450030" cy="1130633"/>
          </a:xfrm>
          <a:prstGeom prst="rect">
            <a:avLst/>
          </a:prstGeom>
        </p:spPr>
      </p:pic>
      <p:pic>
        <p:nvPicPr>
          <p:cNvPr id="17" name="Picture 17"/>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649553">
            <a:off x="16915649" y="4829477"/>
            <a:ext cx="1562518" cy="1289788"/>
          </a:xfrm>
          <a:prstGeom prst="rect">
            <a:avLst/>
          </a:prstGeom>
        </p:spPr>
      </p:pic>
      <p:grpSp>
        <p:nvGrpSpPr>
          <p:cNvPr id="18" name="Group 18"/>
          <p:cNvGrpSpPr/>
          <p:nvPr/>
        </p:nvGrpSpPr>
        <p:grpSpPr>
          <a:xfrm>
            <a:off x="10609179" y="9850018"/>
            <a:ext cx="1172978" cy="1172978"/>
            <a:chOff x="0" y="0"/>
            <a:chExt cx="1563971" cy="1563971"/>
          </a:xfrm>
          <a:solidFill>
            <a:schemeClr val="tx2">
              <a:lumMod val="40000"/>
              <a:lumOff val="60000"/>
            </a:schemeClr>
          </a:solidFill>
        </p:grpSpPr>
        <p:grpSp>
          <p:nvGrpSpPr>
            <p:cNvPr id="19" name="Group 19"/>
            <p:cNvGrpSpPr/>
            <p:nvPr/>
          </p:nvGrpSpPr>
          <p:grpSpPr>
            <a:xfrm>
              <a:off x="0" y="0"/>
              <a:ext cx="1563971" cy="1563971"/>
              <a:chOff x="0" y="0"/>
              <a:chExt cx="812800" cy="812800"/>
            </a:xfrm>
            <a:grpFill/>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1" name="TextBox 21"/>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22" name="Group 22"/>
            <p:cNvGrpSpPr/>
            <p:nvPr/>
          </p:nvGrpSpPr>
          <p:grpSpPr>
            <a:xfrm>
              <a:off x="167370" y="167370"/>
              <a:ext cx="1229231" cy="1229231"/>
              <a:chOff x="0" y="0"/>
              <a:chExt cx="812800" cy="812800"/>
            </a:xfrm>
            <a:grpFill/>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4" name="TextBox 24"/>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25" name="Group 25"/>
          <p:cNvGrpSpPr/>
          <p:nvPr/>
        </p:nvGrpSpPr>
        <p:grpSpPr>
          <a:xfrm>
            <a:off x="6237930" y="-571110"/>
            <a:ext cx="1142219" cy="1142219"/>
            <a:chOff x="0" y="0"/>
            <a:chExt cx="1522959" cy="1522959"/>
          </a:xfrm>
          <a:solidFill>
            <a:schemeClr val="tx2">
              <a:lumMod val="40000"/>
              <a:lumOff val="60000"/>
            </a:schemeClr>
          </a:solidFill>
        </p:grpSpPr>
        <p:grpSp>
          <p:nvGrpSpPr>
            <p:cNvPr id="26" name="Group 26"/>
            <p:cNvGrpSpPr/>
            <p:nvPr/>
          </p:nvGrpSpPr>
          <p:grpSpPr>
            <a:xfrm>
              <a:off x="0" y="0"/>
              <a:ext cx="1522959" cy="1522959"/>
              <a:chOff x="0" y="0"/>
              <a:chExt cx="812800" cy="812800"/>
            </a:xfrm>
            <a:grpFill/>
          </p:grpSpPr>
          <p:sp>
            <p:nvSpPr>
              <p:cNvPr id="27" name="Freeform 2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8" name="TextBox 28"/>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29" name="Group 29"/>
            <p:cNvGrpSpPr/>
            <p:nvPr/>
          </p:nvGrpSpPr>
          <p:grpSpPr>
            <a:xfrm>
              <a:off x="162981" y="162981"/>
              <a:ext cx="1196997" cy="1196997"/>
              <a:chOff x="0" y="0"/>
              <a:chExt cx="812800" cy="812800"/>
            </a:xfrm>
            <a:grpFill/>
          </p:grpSpPr>
          <p:sp>
            <p:nvSpPr>
              <p:cNvPr id="30" name="Freeform 3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1" name="TextBox 31"/>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32" name="Picture 3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118492" y="-999804"/>
            <a:ext cx="4294383" cy="4114800"/>
          </a:xfrm>
          <a:prstGeom prst="rect">
            <a:avLst/>
          </a:prstGeom>
        </p:spPr>
      </p:pic>
      <p:pic>
        <p:nvPicPr>
          <p:cNvPr id="33" name="Picture 33"/>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10800000">
            <a:off x="15366916" y="7231994"/>
            <a:ext cx="4294383" cy="4114800"/>
          </a:xfrm>
          <a:prstGeom prst="rect">
            <a:avLst/>
          </a:prstGeom>
        </p:spPr>
      </p:pic>
      <p:sp>
        <p:nvSpPr>
          <p:cNvPr id="34" name="TextBox 33">
            <a:extLst>
              <a:ext uri="{FF2B5EF4-FFF2-40B4-BE49-F238E27FC236}">
                <a16:creationId xmlns:a16="http://schemas.microsoft.com/office/drawing/2014/main" id="{A16D369B-5E9E-4DEB-9816-BEF0E0532A2D}"/>
              </a:ext>
            </a:extLst>
          </p:cNvPr>
          <p:cNvSpPr txBox="1"/>
          <p:nvPr/>
        </p:nvSpPr>
        <p:spPr>
          <a:xfrm>
            <a:off x="987352" y="3543300"/>
            <a:ext cx="9833784" cy="7371249"/>
          </a:xfrm>
          <a:prstGeom prst="rect">
            <a:avLst/>
          </a:prstGeom>
          <a:solidFill>
            <a:schemeClr val="tx2">
              <a:lumMod val="40000"/>
              <a:lumOff val="60000"/>
            </a:schemeClr>
          </a:solidFill>
        </p:spPr>
        <p:txBody>
          <a:bodyPr wrap="square" rtlCol="0">
            <a:spAutoFit/>
          </a:bodyPr>
          <a:lstStyle/>
          <a:p>
            <a:pPr marL="457200" indent="-457200">
              <a:buFont typeface="Arial" panose="020B0604020202020204" pitchFamily="34" charset="0"/>
              <a:buChar char="•"/>
            </a:pPr>
            <a:r>
              <a:rPr lang="en-GB" sz="3500" dirty="0"/>
              <a:t>Navy, grey or black skirt, trousers or pinafore (shorts in summer/checked summer dress)</a:t>
            </a:r>
          </a:p>
          <a:p>
            <a:pPr marL="457200" indent="-457200">
              <a:buFont typeface="Arial" panose="020B0604020202020204" pitchFamily="34" charset="0"/>
              <a:buChar char="•"/>
            </a:pPr>
            <a:endParaRPr lang="en-GB" sz="3500" dirty="0"/>
          </a:p>
          <a:p>
            <a:pPr marL="457200" indent="-457200">
              <a:buFont typeface="Arial" panose="020B0604020202020204" pitchFamily="34" charset="0"/>
              <a:buChar char="•"/>
            </a:pPr>
            <a:r>
              <a:rPr lang="en-GB" sz="3500" dirty="0"/>
              <a:t>Blue shirt</a:t>
            </a:r>
          </a:p>
          <a:p>
            <a:pPr marL="457200" indent="-457200">
              <a:buFont typeface="Arial" panose="020B0604020202020204" pitchFamily="34" charset="0"/>
              <a:buChar char="•"/>
            </a:pPr>
            <a:endParaRPr lang="en-GB" sz="3500" dirty="0"/>
          </a:p>
          <a:p>
            <a:pPr marL="457200" indent="-457200">
              <a:buFont typeface="Arial" panose="020B0604020202020204" pitchFamily="34" charset="0"/>
              <a:buChar char="•"/>
            </a:pPr>
            <a:r>
              <a:rPr lang="en-GB" sz="3500" dirty="0"/>
              <a:t>Tie</a:t>
            </a:r>
          </a:p>
          <a:p>
            <a:pPr marL="457200" indent="-457200">
              <a:buFont typeface="Arial" panose="020B0604020202020204" pitchFamily="34" charset="0"/>
              <a:buChar char="•"/>
            </a:pPr>
            <a:endParaRPr lang="en-GB" sz="3500" dirty="0"/>
          </a:p>
          <a:p>
            <a:pPr marL="457200" indent="-457200">
              <a:buFont typeface="Arial" panose="020B0604020202020204" pitchFamily="34" charset="0"/>
              <a:buChar char="•"/>
            </a:pPr>
            <a:r>
              <a:rPr lang="en-GB" sz="3500" dirty="0"/>
              <a:t>Navy cardigan or jumper</a:t>
            </a:r>
          </a:p>
          <a:p>
            <a:pPr marL="457200" indent="-457200">
              <a:buFont typeface="Arial" panose="020B0604020202020204" pitchFamily="34" charset="0"/>
              <a:buChar char="•"/>
            </a:pPr>
            <a:endParaRPr lang="en-GB" sz="3500" dirty="0"/>
          </a:p>
          <a:p>
            <a:pPr marL="457200" indent="-457200">
              <a:buFont typeface="Arial" panose="020B0604020202020204" pitchFamily="34" charset="0"/>
              <a:buChar char="•"/>
            </a:pPr>
            <a:r>
              <a:rPr lang="en-GB" sz="3500" dirty="0"/>
              <a:t>Black shoes (not trainers)</a:t>
            </a:r>
          </a:p>
          <a:p>
            <a:pPr marL="457200" indent="-457200">
              <a:buFont typeface="Arial" panose="020B0604020202020204" pitchFamily="34" charset="0"/>
              <a:buChar char="•"/>
            </a:pPr>
            <a:endParaRPr lang="en-GB" sz="3500" dirty="0"/>
          </a:p>
          <a:p>
            <a:pPr marL="457200" indent="-457200">
              <a:buFont typeface="Arial" panose="020B0604020202020204" pitchFamily="34" charset="0"/>
              <a:buChar char="•"/>
            </a:pPr>
            <a:r>
              <a:rPr lang="en-GB" sz="3500" dirty="0"/>
              <a:t>Please do not send your child in wearing jewellery</a:t>
            </a:r>
          </a:p>
          <a:p>
            <a:pPr marL="457200" indent="-457200">
              <a:buFont typeface="Arial" panose="020B0604020202020204" pitchFamily="34" charset="0"/>
              <a:buChar char="•"/>
            </a:pPr>
            <a:endParaRPr lang="en-GB" sz="3500" dirty="0"/>
          </a:p>
          <a:p>
            <a:endParaRPr lang="en-GB" dirty="0"/>
          </a:p>
        </p:txBody>
      </p:sp>
      <p:sp>
        <p:nvSpPr>
          <p:cNvPr id="4" name="Rectangle 3">
            <a:extLst>
              <a:ext uri="{FF2B5EF4-FFF2-40B4-BE49-F238E27FC236}">
                <a16:creationId xmlns:a16="http://schemas.microsoft.com/office/drawing/2014/main" id="{05B6EBBE-7926-4121-9D63-7F4363B7C9CC}"/>
              </a:ext>
            </a:extLst>
          </p:cNvPr>
          <p:cNvSpPr/>
          <p:nvPr/>
        </p:nvSpPr>
        <p:spPr>
          <a:xfrm>
            <a:off x="6796272" y="2176288"/>
            <a:ext cx="7318478" cy="523220"/>
          </a:xfrm>
          <a:prstGeom prst="rect">
            <a:avLst/>
          </a:prstGeom>
          <a:solidFill>
            <a:schemeClr val="tx2">
              <a:lumMod val="40000"/>
              <a:lumOff val="60000"/>
            </a:schemeClr>
          </a:solidFill>
        </p:spPr>
        <p:txBody>
          <a:bodyPr wrap="none">
            <a:spAutoFit/>
          </a:bodyPr>
          <a:lstStyle/>
          <a:p>
            <a:r>
              <a:rPr lang="en-GB" sz="2800" b="1" dirty="0"/>
              <a:t>AN IMPORTANT PART OF “RESPECT OURSELVES”</a:t>
            </a:r>
          </a:p>
        </p:txBody>
      </p:sp>
    </p:spTree>
    <p:extLst>
      <p:ext uri="{BB962C8B-B14F-4D97-AF65-F5344CB8AC3E}">
        <p14:creationId xmlns:p14="http://schemas.microsoft.com/office/powerpoint/2010/main" val="1353616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887819" y="1830022"/>
            <a:ext cx="6339303" cy="1188619"/>
          </a:xfrm>
          <a:prstGeom prst="rect">
            <a:avLst/>
          </a:prstGeom>
        </p:spPr>
      </p:pic>
      <p:sp>
        <p:nvSpPr>
          <p:cNvPr id="3" name="TextBox 3"/>
          <p:cNvSpPr txBox="1"/>
          <p:nvPr/>
        </p:nvSpPr>
        <p:spPr>
          <a:xfrm>
            <a:off x="1028700" y="2202068"/>
            <a:ext cx="5972183" cy="511202"/>
          </a:xfrm>
          <a:prstGeom prst="rect">
            <a:avLst/>
          </a:prstGeom>
          <a:solidFill>
            <a:schemeClr val="tx2">
              <a:lumMod val="40000"/>
              <a:lumOff val="60000"/>
            </a:schemeClr>
          </a:solidFill>
        </p:spPr>
        <p:txBody>
          <a:bodyPr lIns="0" tIns="0" rIns="0" bIns="0" rtlCol="0" anchor="t">
            <a:spAutoFit/>
          </a:bodyPr>
          <a:lstStyle/>
          <a:p>
            <a:pPr algn="ctr">
              <a:lnSpc>
                <a:spcPts val="3855"/>
              </a:lnSpc>
            </a:pPr>
            <a:r>
              <a:rPr lang="en-US" sz="3816">
                <a:solidFill>
                  <a:srgbClr val="5B4F47"/>
                </a:solidFill>
                <a:latin typeface="Alegreya Medium Bold"/>
              </a:rPr>
              <a:t>The school day</a:t>
            </a:r>
          </a:p>
        </p:txBody>
      </p:sp>
      <p:pic>
        <p:nvPicPr>
          <p:cNvPr id="14" name="Picture 1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441218" y="8965596"/>
            <a:ext cx="3352965" cy="2840876"/>
          </a:xfrm>
          <a:prstGeom prst="rect">
            <a:avLst/>
          </a:prstGeom>
        </p:spPr>
      </p:pic>
      <p:pic>
        <p:nvPicPr>
          <p:cNvPr id="15" name="Picture 1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0800000">
            <a:off x="14161143" y="-1503017"/>
            <a:ext cx="3352965" cy="2840876"/>
          </a:xfrm>
          <a:prstGeom prst="rect">
            <a:avLst/>
          </a:prstGeom>
        </p:spPr>
      </p:pic>
      <p:pic>
        <p:nvPicPr>
          <p:cNvPr id="16" name="Picture 16"/>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01715">
            <a:off x="5798277" y="8971914"/>
            <a:ext cx="1450030" cy="1130633"/>
          </a:xfrm>
          <a:prstGeom prst="rect">
            <a:avLst/>
          </a:prstGeom>
        </p:spPr>
      </p:pic>
      <p:pic>
        <p:nvPicPr>
          <p:cNvPr id="17" name="Picture 17"/>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649553">
            <a:off x="16915649" y="4829477"/>
            <a:ext cx="1562518" cy="1289788"/>
          </a:xfrm>
          <a:prstGeom prst="rect">
            <a:avLst/>
          </a:prstGeom>
        </p:spPr>
      </p:pic>
      <p:grpSp>
        <p:nvGrpSpPr>
          <p:cNvPr id="18" name="Group 18"/>
          <p:cNvGrpSpPr/>
          <p:nvPr/>
        </p:nvGrpSpPr>
        <p:grpSpPr>
          <a:xfrm>
            <a:off x="10609179" y="9850018"/>
            <a:ext cx="1172978" cy="1172978"/>
            <a:chOff x="0" y="0"/>
            <a:chExt cx="1563971" cy="1563971"/>
          </a:xfrm>
          <a:solidFill>
            <a:schemeClr val="tx2">
              <a:lumMod val="40000"/>
              <a:lumOff val="60000"/>
            </a:schemeClr>
          </a:solidFill>
        </p:grpSpPr>
        <p:grpSp>
          <p:nvGrpSpPr>
            <p:cNvPr id="19" name="Group 19"/>
            <p:cNvGrpSpPr/>
            <p:nvPr/>
          </p:nvGrpSpPr>
          <p:grpSpPr>
            <a:xfrm>
              <a:off x="0" y="0"/>
              <a:ext cx="1563971" cy="1563971"/>
              <a:chOff x="0" y="0"/>
              <a:chExt cx="812800" cy="812800"/>
            </a:xfrm>
            <a:grpFill/>
          </p:grpSpPr>
          <p:sp>
            <p:nvSpPr>
              <p:cNvPr id="20" name="Freeform 2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1" name="TextBox 21"/>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22" name="Group 22"/>
            <p:cNvGrpSpPr/>
            <p:nvPr/>
          </p:nvGrpSpPr>
          <p:grpSpPr>
            <a:xfrm>
              <a:off x="167370" y="167370"/>
              <a:ext cx="1229231" cy="1229231"/>
              <a:chOff x="0" y="0"/>
              <a:chExt cx="812800" cy="812800"/>
            </a:xfrm>
            <a:grpFill/>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4" name="TextBox 24"/>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25" name="Group 25"/>
          <p:cNvGrpSpPr/>
          <p:nvPr/>
        </p:nvGrpSpPr>
        <p:grpSpPr>
          <a:xfrm>
            <a:off x="6237930" y="-571110"/>
            <a:ext cx="1142219" cy="1142219"/>
            <a:chOff x="0" y="0"/>
            <a:chExt cx="1522959" cy="1522959"/>
          </a:xfrm>
          <a:solidFill>
            <a:schemeClr val="tx2">
              <a:lumMod val="40000"/>
              <a:lumOff val="60000"/>
            </a:schemeClr>
          </a:solidFill>
        </p:grpSpPr>
        <p:grpSp>
          <p:nvGrpSpPr>
            <p:cNvPr id="26" name="Group 26"/>
            <p:cNvGrpSpPr/>
            <p:nvPr/>
          </p:nvGrpSpPr>
          <p:grpSpPr>
            <a:xfrm>
              <a:off x="0" y="0"/>
              <a:ext cx="1522959" cy="1522959"/>
              <a:chOff x="0" y="0"/>
              <a:chExt cx="812800" cy="812800"/>
            </a:xfrm>
            <a:grpFill/>
          </p:grpSpPr>
          <p:sp>
            <p:nvSpPr>
              <p:cNvPr id="27" name="Freeform 2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8" name="TextBox 28"/>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29" name="Group 29"/>
            <p:cNvGrpSpPr/>
            <p:nvPr/>
          </p:nvGrpSpPr>
          <p:grpSpPr>
            <a:xfrm>
              <a:off x="162981" y="162981"/>
              <a:ext cx="1196997" cy="1196997"/>
              <a:chOff x="0" y="0"/>
              <a:chExt cx="812800" cy="812800"/>
            </a:xfrm>
            <a:grpFill/>
          </p:grpSpPr>
          <p:sp>
            <p:nvSpPr>
              <p:cNvPr id="30" name="Freeform 3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1" name="TextBox 31"/>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32" name="Picture 3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118492" y="-999804"/>
            <a:ext cx="4294383" cy="4114800"/>
          </a:xfrm>
          <a:prstGeom prst="rect">
            <a:avLst/>
          </a:prstGeom>
        </p:spPr>
      </p:pic>
      <p:pic>
        <p:nvPicPr>
          <p:cNvPr id="33" name="Picture 33"/>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10800000">
            <a:off x="15366916" y="7231994"/>
            <a:ext cx="4294383" cy="4114800"/>
          </a:xfrm>
          <a:prstGeom prst="rect">
            <a:avLst/>
          </a:prstGeom>
        </p:spPr>
      </p:pic>
      <p:sp>
        <p:nvSpPr>
          <p:cNvPr id="34" name="TextBox 33">
            <a:extLst>
              <a:ext uri="{FF2B5EF4-FFF2-40B4-BE49-F238E27FC236}">
                <a16:creationId xmlns:a16="http://schemas.microsoft.com/office/drawing/2014/main" id="{A16D369B-5E9E-4DEB-9816-BEF0E0532A2D}"/>
              </a:ext>
            </a:extLst>
          </p:cNvPr>
          <p:cNvSpPr txBox="1"/>
          <p:nvPr/>
        </p:nvSpPr>
        <p:spPr>
          <a:xfrm>
            <a:off x="987352" y="3543300"/>
            <a:ext cx="8555557" cy="3600986"/>
          </a:xfrm>
          <a:prstGeom prst="rect">
            <a:avLst/>
          </a:prstGeom>
          <a:solidFill>
            <a:schemeClr val="tx2">
              <a:lumMod val="40000"/>
              <a:lumOff val="60000"/>
            </a:schemeClr>
          </a:solidFill>
        </p:spPr>
        <p:txBody>
          <a:bodyPr wrap="square" rtlCol="0">
            <a:spAutoFit/>
          </a:bodyPr>
          <a:lstStyle/>
          <a:p>
            <a:r>
              <a:rPr lang="en-GB" sz="3500" dirty="0"/>
              <a:t>Gates open			8.40am – 8.55am</a:t>
            </a:r>
          </a:p>
          <a:p>
            <a:r>
              <a:rPr lang="en-GB" sz="3500" dirty="0"/>
              <a:t>Registration   			8.55am – 9am</a:t>
            </a:r>
          </a:p>
          <a:p>
            <a:r>
              <a:rPr lang="en-GB" sz="3500" dirty="0"/>
              <a:t>Morning Learning		9am – 12.15pm</a:t>
            </a:r>
          </a:p>
          <a:p>
            <a:r>
              <a:rPr lang="en-GB" sz="3500" dirty="0"/>
              <a:t>Lunch Break		</a:t>
            </a:r>
            <a:r>
              <a:rPr lang="en-GB" sz="3500"/>
              <a:t>	12:15pm </a:t>
            </a:r>
            <a:r>
              <a:rPr lang="en-GB" sz="3500" dirty="0"/>
              <a:t>– 1:15pm</a:t>
            </a:r>
          </a:p>
          <a:p>
            <a:r>
              <a:rPr lang="en-GB" sz="3500" dirty="0"/>
              <a:t>Afternoon Learning	 	1:15-3.20pm</a:t>
            </a:r>
          </a:p>
          <a:p>
            <a:endParaRPr lang="en-GB" sz="3500" dirty="0"/>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8"/>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441218" y="8965596"/>
            <a:ext cx="3352965" cy="2840876"/>
          </a:xfrm>
          <a:prstGeom prst="rect">
            <a:avLst/>
          </a:prstGeom>
        </p:spPr>
      </p:pic>
      <p:pic>
        <p:nvPicPr>
          <p:cNvPr id="9" name="Picture 9"/>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0800000">
            <a:off x="14161143" y="-1503017"/>
            <a:ext cx="3352965" cy="2840876"/>
          </a:xfrm>
          <a:prstGeom prst="rect">
            <a:avLst/>
          </a:prstGeom>
        </p:spPr>
      </p:pic>
      <p:pic>
        <p:nvPicPr>
          <p:cNvPr id="10" name="Picture 10"/>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001715">
            <a:off x="916737" y="2128696"/>
            <a:ext cx="1450030" cy="1130633"/>
          </a:xfrm>
          <a:prstGeom prst="rect">
            <a:avLst/>
          </a:prstGeom>
        </p:spPr>
      </p:pic>
      <p:pic>
        <p:nvPicPr>
          <p:cNvPr id="11" name="Picture 11"/>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649553">
            <a:off x="16732848" y="4821563"/>
            <a:ext cx="1562518" cy="1289788"/>
          </a:xfrm>
          <a:prstGeom prst="rect">
            <a:avLst/>
          </a:prstGeom>
        </p:spPr>
      </p:pic>
      <p:grpSp>
        <p:nvGrpSpPr>
          <p:cNvPr id="12" name="Group 12"/>
          <p:cNvGrpSpPr/>
          <p:nvPr/>
        </p:nvGrpSpPr>
        <p:grpSpPr>
          <a:xfrm>
            <a:off x="10609179" y="9850018"/>
            <a:ext cx="1172978" cy="1172978"/>
            <a:chOff x="0" y="0"/>
            <a:chExt cx="1563971" cy="1563971"/>
          </a:xfrm>
          <a:solidFill>
            <a:schemeClr val="tx2">
              <a:lumMod val="40000"/>
              <a:lumOff val="60000"/>
            </a:schemeClr>
          </a:solidFill>
        </p:grpSpPr>
        <p:grpSp>
          <p:nvGrpSpPr>
            <p:cNvPr id="13" name="Group 13"/>
            <p:cNvGrpSpPr/>
            <p:nvPr/>
          </p:nvGrpSpPr>
          <p:grpSpPr>
            <a:xfrm>
              <a:off x="0" y="0"/>
              <a:ext cx="1563971" cy="1563971"/>
              <a:chOff x="0" y="0"/>
              <a:chExt cx="812800" cy="812800"/>
            </a:xfrm>
            <a:grpFill/>
          </p:grpSpPr>
          <p:sp>
            <p:nvSpPr>
              <p:cNvPr id="14" name="Freeform 1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15" name="TextBox 15"/>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16" name="Group 16"/>
            <p:cNvGrpSpPr/>
            <p:nvPr/>
          </p:nvGrpSpPr>
          <p:grpSpPr>
            <a:xfrm>
              <a:off x="167370" y="167370"/>
              <a:ext cx="1229231" cy="1229231"/>
              <a:chOff x="0" y="0"/>
              <a:chExt cx="812800" cy="812800"/>
            </a:xfrm>
            <a:grpFill/>
          </p:grpSpPr>
          <p:sp>
            <p:nvSpPr>
              <p:cNvPr id="17" name="Freeform 17"/>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18" name="TextBox 18"/>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19" name="Group 19"/>
          <p:cNvGrpSpPr/>
          <p:nvPr/>
        </p:nvGrpSpPr>
        <p:grpSpPr>
          <a:xfrm>
            <a:off x="6237930" y="-571110"/>
            <a:ext cx="1142219" cy="1142219"/>
            <a:chOff x="0" y="0"/>
            <a:chExt cx="1522959" cy="1522959"/>
          </a:xfrm>
          <a:solidFill>
            <a:schemeClr val="tx2">
              <a:lumMod val="40000"/>
              <a:lumOff val="60000"/>
            </a:schemeClr>
          </a:solidFill>
        </p:grpSpPr>
        <p:grpSp>
          <p:nvGrpSpPr>
            <p:cNvPr id="20" name="Group 20"/>
            <p:cNvGrpSpPr/>
            <p:nvPr/>
          </p:nvGrpSpPr>
          <p:grpSpPr>
            <a:xfrm>
              <a:off x="0" y="0"/>
              <a:ext cx="1522959" cy="1522959"/>
              <a:chOff x="0" y="0"/>
              <a:chExt cx="812800" cy="812800"/>
            </a:xfrm>
            <a:grpFill/>
          </p:grpSpPr>
          <p:sp>
            <p:nvSpPr>
              <p:cNvPr id="21" name="Freeform 21"/>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2" name="TextBox 22"/>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23" name="Group 23"/>
            <p:cNvGrpSpPr/>
            <p:nvPr/>
          </p:nvGrpSpPr>
          <p:grpSpPr>
            <a:xfrm>
              <a:off x="162981" y="162981"/>
              <a:ext cx="1196997" cy="1196997"/>
              <a:chOff x="0" y="0"/>
              <a:chExt cx="812800" cy="812800"/>
            </a:xfrm>
            <a:grpFill/>
          </p:grpSpPr>
          <p:sp>
            <p:nvSpPr>
              <p:cNvPr id="24" name="Freeform 24"/>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5" name="TextBox 25"/>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26" name="Picture 26"/>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118492" y="-999804"/>
            <a:ext cx="4294383" cy="4114800"/>
          </a:xfrm>
          <a:prstGeom prst="rect">
            <a:avLst/>
          </a:prstGeom>
        </p:spPr>
      </p:pic>
      <p:pic>
        <p:nvPicPr>
          <p:cNvPr id="27" name="Picture 27"/>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0800000">
            <a:off x="15366916" y="7231994"/>
            <a:ext cx="4294383" cy="4114800"/>
          </a:xfrm>
          <a:prstGeom prst="rect">
            <a:avLst/>
          </a:prstGeom>
        </p:spPr>
      </p:pic>
      <p:sp>
        <p:nvSpPr>
          <p:cNvPr id="29" name="TextBox 29"/>
          <p:cNvSpPr txBox="1"/>
          <p:nvPr/>
        </p:nvSpPr>
        <p:spPr>
          <a:xfrm>
            <a:off x="4300534" y="606891"/>
            <a:ext cx="9948847" cy="730969"/>
          </a:xfrm>
          <a:prstGeom prst="rect">
            <a:avLst/>
          </a:prstGeom>
          <a:solidFill>
            <a:schemeClr val="tx2">
              <a:lumMod val="40000"/>
              <a:lumOff val="60000"/>
            </a:schemeClr>
          </a:solidFill>
        </p:spPr>
        <p:txBody>
          <a:bodyPr wrap="square" lIns="0" tIns="0" rIns="0" bIns="0" rtlCol="0" anchor="t">
            <a:spAutoFit/>
          </a:bodyPr>
          <a:lstStyle/>
          <a:p>
            <a:pPr algn="ctr">
              <a:lnSpc>
                <a:spcPts val="5656"/>
              </a:lnSpc>
            </a:pPr>
            <a:r>
              <a:rPr lang="en-US" sz="5600" dirty="0">
                <a:solidFill>
                  <a:srgbClr val="745E4D"/>
                </a:solidFill>
                <a:latin typeface="Alegreya Medium Bold"/>
              </a:rPr>
              <a:t>Timetable- </a:t>
            </a:r>
            <a:r>
              <a:rPr lang="en-US" sz="5600" dirty="0" err="1">
                <a:solidFill>
                  <a:srgbClr val="745E4D"/>
                </a:solidFill>
                <a:latin typeface="Alegreya Medium Bold"/>
              </a:rPr>
              <a:t>Keresley</a:t>
            </a:r>
            <a:r>
              <a:rPr lang="en-US" sz="5600" dirty="0">
                <a:solidFill>
                  <a:srgbClr val="745E4D"/>
                </a:solidFill>
                <a:latin typeface="Alegreya Medium Bold"/>
              </a:rPr>
              <a:t> Newland</a:t>
            </a:r>
          </a:p>
        </p:txBody>
      </p:sp>
      <p:pic>
        <p:nvPicPr>
          <p:cNvPr id="3" name="Picture 2">
            <a:extLst>
              <a:ext uri="{FF2B5EF4-FFF2-40B4-BE49-F238E27FC236}">
                <a16:creationId xmlns:a16="http://schemas.microsoft.com/office/drawing/2014/main" id="{DDF80550-6F69-4479-A084-53D5161A8DA5}"/>
              </a:ext>
            </a:extLst>
          </p:cNvPr>
          <p:cNvPicPr>
            <a:picLocks noChangeAspect="1"/>
          </p:cNvPicPr>
          <p:nvPr/>
        </p:nvPicPr>
        <p:blipFill>
          <a:blip r:embed="rId10"/>
          <a:stretch>
            <a:fillRect/>
          </a:stretch>
        </p:blipFill>
        <p:spPr>
          <a:xfrm>
            <a:off x="3115199" y="1913471"/>
            <a:ext cx="12251717" cy="6817488"/>
          </a:xfrm>
          <a:prstGeom prst="rect">
            <a:avLst/>
          </a:prstGeom>
          <a:solidFill>
            <a:schemeClr val="tx2">
              <a:lumMod val="40000"/>
              <a:lumOff val="60000"/>
            </a:schemeClr>
          </a:solid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5387252" y="1289312"/>
            <a:ext cx="5569328" cy="1044249"/>
          </a:xfrm>
          <a:prstGeom prst="rect">
            <a:avLst/>
          </a:prstGeom>
        </p:spPr>
      </p:pic>
      <p:sp>
        <p:nvSpPr>
          <p:cNvPr id="3" name="TextBox 3"/>
          <p:cNvSpPr txBox="1"/>
          <p:nvPr/>
        </p:nvSpPr>
        <p:spPr>
          <a:xfrm>
            <a:off x="5261505" y="1522872"/>
            <a:ext cx="5820822" cy="565539"/>
          </a:xfrm>
          <a:prstGeom prst="rect">
            <a:avLst/>
          </a:prstGeom>
          <a:solidFill>
            <a:schemeClr val="tx2">
              <a:lumMod val="40000"/>
              <a:lumOff val="60000"/>
            </a:schemeClr>
          </a:solidFill>
        </p:spPr>
        <p:txBody>
          <a:bodyPr wrap="square" lIns="0" tIns="0" rIns="0" bIns="0" rtlCol="0" anchor="t">
            <a:spAutoFit/>
          </a:bodyPr>
          <a:lstStyle/>
          <a:p>
            <a:pPr algn="ctr">
              <a:lnSpc>
                <a:spcPts val="4242"/>
              </a:lnSpc>
            </a:pPr>
            <a:r>
              <a:rPr lang="en-US" sz="4200" dirty="0">
                <a:solidFill>
                  <a:srgbClr val="433831"/>
                </a:solidFill>
                <a:latin typeface="Alegreya Medium Bold"/>
              </a:rPr>
              <a:t>Fantasy phase learning</a:t>
            </a:r>
          </a:p>
        </p:txBody>
      </p:sp>
      <p:pic>
        <p:nvPicPr>
          <p:cNvPr id="18" name="Picture 18"/>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92869" y="7687850"/>
            <a:ext cx="678743" cy="606323"/>
          </a:xfrm>
          <a:prstGeom prst="rect">
            <a:avLst/>
          </a:prstGeom>
        </p:spPr>
      </p:pic>
      <p:pic>
        <p:nvPicPr>
          <p:cNvPr id="19" name="Picture 19"/>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441218" y="8965596"/>
            <a:ext cx="3352965" cy="2840876"/>
          </a:xfrm>
          <a:prstGeom prst="rect">
            <a:avLst/>
          </a:prstGeom>
        </p:spPr>
      </p:pic>
      <p:pic>
        <p:nvPicPr>
          <p:cNvPr id="20" name="Picture 20"/>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800000">
            <a:off x="14161143" y="-1503017"/>
            <a:ext cx="3352965" cy="2840876"/>
          </a:xfrm>
          <a:prstGeom prst="rect">
            <a:avLst/>
          </a:prstGeom>
        </p:spPr>
      </p:pic>
      <p:pic>
        <p:nvPicPr>
          <p:cNvPr id="21" name="Picture 21"/>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001715">
            <a:off x="8418985" y="7650510"/>
            <a:ext cx="1450030" cy="1130633"/>
          </a:xfrm>
          <a:prstGeom prst="rect">
            <a:avLst/>
          </a:prstGeom>
        </p:spPr>
      </p:pic>
      <p:pic>
        <p:nvPicPr>
          <p:cNvPr id="22" name="Picture 2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649553">
            <a:off x="16984578" y="2613968"/>
            <a:ext cx="1562518" cy="1289788"/>
          </a:xfrm>
          <a:prstGeom prst="rect">
            <a:avLst/>
          </a:prstGeom>
        </p:spPr>
      </p:pic>
      <p:grpSp>
        <p:nvGrpSpPr>
          <p:cNvPr id="23" name="Group 23"/>
          <p:cNvGrpSpPr/>
          <p:nvPr/>
        </p:nvGrpSpPr>
        <p:grpSpPr>
          <a:xfrm>
            <a:off x="10609179" y="9850018"/>
            <a:ext cx="1172978" cy="1172978"/>
            <a:chOff x="0" y="0"/>
            <a:chExt cx="1563971" cy="1563971"/>
          </a:xfrm>
          <a:solidFill>
            <a:schemeClr val="tx2">
              <a:lumMod val="40000"/>
              <a:lumOff val="60000"/>
            </a:schemeClr>
          </a:solidFill>
        </p:grpSpPr>
        <p:grpSp>
          <p:nvGrpSpPr>
            <p:cNvPr id="24" name="Group 24"/>
            <p:cNvGrpSpPr/>
            <p:nvPr/>
          </p:nvGrpSpPr>
          <p:grpSpPr>
            <a:xfrm>
              <a:off x="0" y="0"/>
              <a:ext cx="1563971" cy="1563971"/>
              <a:chOff x="0" y="0"/>
              <a:chExt cx="812800" cy="812800"/>
            </a:xfrm>
            <a:grpFill/>
          </p:grpSpPr>
          <p:sp>
            <p:nvSpPr>
              <p:cNvPr id="25" name="Freeform 2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6" name="TextBox 26"/>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27" name="Group 27"/>
            <p:cNvGrpSpPr/>
            <p:nvPr/>
          </p:nvGrpSpPr>
          <p:grpSpPr>
            <a:xfrm>
              <a:off x="167370" y="167370"/>
              <a:ext cx="1229231" cy="1229231"/>
              <a:chOff x="0" y="0"/>
              <a:chExt cx="812800" cy="812800"/>
            </a:xfrm>
            <a:grpFill/>
          </p:grpSpPr>
          <p:sp>
            <p:nvSpPr>
              <p:cNvPr id="28" name="Freeform 2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9" name="TextBox 29"/>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30" name="Group 30"/>
          <p:cNvGrpSpPr/>
          <p:nvPr/>
        </p:nvGrpSpPr>
        <p:grpSpPr>
          <a:xfrm>
            <a:off x="6237930" y="-571110"/>
            <a:ext cx="1142219" cy="1142219"/>
            <a:chOff x="0" y="0"/>
            <a:chExt cx="1522959" cy="1522959"/>
          </a:xfrm>
          <a:solidFill>
            <a:schemeClr val="tx2">
              <a:lumMod val="40000"/>
              <a:lumOff val="60000"/>
            </a:schemeClr>
          </a:solidFill>
        </p:grpSpPr>
        <p:grpSp>
          <p:nvGrpSpPr>
            <p:cNvPr id="31" name="Group 31"/>
            <p:cNvGrpSpPr/>
            <p:nvPr/>
          </p:nvGrpSpPr>
          <p:grpSpPr>
            <a:xfrm>
              <a:off x="0" y="0"/>
              <a:ext cx="1522959" cy="1522959"/>
              <a:chOff x="0" y="0"/>
              <a:chExt cx="812800" cy="812800"/>
            </a:xfrm>
            <a:grpFill/>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3" name="TextBox 33"/>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34" name="Group 34"/>
            <p:cNvGrpSpPr/>
            <p:nvPr/>
          </p:nvGrpSpPr>
          <p:grpSpPr>
            <a:xfrm>
              <a:off x="162981" y="162981"/>
              <a:ext cx="1196997" cy="1196997"/>
              <a:chOff x="0" y="0"/>
              <a:chExt cx="812800" cy="812800"/>
            </a:xfrm>
            <a:grpFill/>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6" name="TextBox 36"/>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37" name="Picture 37"/>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118492" y="-999804"/>
            <a:ext cx="4294383" cy="4114800"/>
          </a:xfrm>
          <a:prstGeom prst="rect">
            <a:avLst/>
          </a:prstGeom>
        </p:spPr>
      </p:pic>
      <p:pic>
        <p:nvPicPr>
          <p:cNvPr id="38" name="Picture 38"/>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10800000">
            <a:off x="15366916" y="7231994"/>
            <a:ext cx="4294383" cy="4114800"/>
          </a:xfrm>
          <a:prstGeom prst="rect">
            <a:avLst/>
          </a:prstGeom>
        </p:spPr>
      </p:pic>
      <p:sp>
        <p:nvSpPr>
          <p:cNvPr id="39" name="TextBox 38">
            <a:extLst>
              <a:ext uri="{FF2B5EF4-FFF2-40B4-BE49-F238E27FC236}">
                <a16:creationId xmlns:a16="http://schemas.microsoft.com/office/drawing/2014/main" id="{7C251C99-CA9B-4312-B020-476A5758A439}"/>
              </a:ext>
            </a:extLst>
          </p:cNvPr>
          <p:cNvSpPr txBox="1"/>
          <p:nvPr/>
        </p:nvSpPr>
        <p:spPr>
          <a:xfrm>
            <a:off x="914401" y="2899017"/>
            <a:ext cx="6781800" cy="1246495"/>
          </a:xfrm>
          <a:prstGeom prst="rect">
            <a:avLst/>
          </a:prstGeom>
          <a:solidFill>
            <a:schemeClr val="tx2">
              <a:lumMod val="40000"/>
              <a:lumOff val="60000"/>
            </a:schemeClr>
          </a:solidFill>
        </p:spPr>
        <p:txBody>
          <a:bodyPr wrap="square" rtlCol="0">
            <a:spAutoFit/>
          </a:bodyPr>
          <a:lstStyle/>
          <a:p>
            <a:endParaRPr lang="en-GB" sz="2500" dirty="0">
              <a:latin typeface="Comic Sans MS" panose="030F0702030302020204" pitchFamily="66" charset="0"/>
            </a:endParaRPr>
          </a:p>
          <a:p>
            <a:endParaRPr lang="en-GB" sz="2500" dirty="0">
              <a:latin typeface="Comic Sans MS" panose="030F0702030302020204" pitchFamily="66" charset="0"/>
            </a:endParaRPr>
          </a:p>
          <a:p>
            <a:endParaRPr lang="en-GB" sz="2500" dirty="0">
              <a:latin typeface="Comic Sans MS" panose="030F0702030302020204" pitchFamily="66" charset="0"/>
            </a:endParaRPr>
          </a:p>
        </p:txBody>
      </p:sp>
      <p:sp>
        <p:nvSpPr>
          <p:cNvPr id="40" name="TextBox 39">
            <a:extLst>
              <a:ext uri="{FF2B5EF4-FFF2-40B4-BE49-F238E27FC236}">
                <a16:creationId xmlns:a16="http://schemas.microsoft.com/office/drawing/2014/main" id="{E1DBF9AB-91F7-400E-840D-54F9F8528F99}"/>
              </a:ext>
            </a:extLst>
          </p:cNvPr>
          <p:cNvSpPr txBox="1"/>
          <p:nvPr/>
        </p:nvSpPr>
        <p:spPr>
          <a:xfrm>
            <a:off x="304801" y="2458899"/>
            <a:ext cx="17541981" cy="8556188"/>
          </a:xfrm>
          <a:prstGeom prst="rect">
            <a:avLst/>
          </a:prstGeom>
          <a:solidFill>
            <a:schemeClr val="tx2">
              <a:lumMod val="40000"/>
              <a:lumOff val="60000"/>
            </a:schemeClr>
          </a:solidFill>
        </p:spPr>
        <p:txBody>
          <a:bodyPr wrap="square" rtlCol="0">
            <a:spAutoFit/>
          </a:bodyPr>
          <a:lstStyle/>
          <a:p>
            <a:r>
              <a:rPr lang="en-GB" sz="2500" dirty="0">
                <a:latin typeface="Comic Sans MS" panose="030F0702030302020204" pitchFamily="66" charset="0"/>
              </a:rPr>
              <a:t>We are writing a ‘Beating the Monster’ tale in our Talk for Writing unit. Our writing is based on the traditional tale of Jack and the Beanstalk. We are learning our story using our story maps and completing short bursts of writing practising different writing techniques such as personification and fronted adverbials. </a:t>
            </a:r>
          </a:p>
          <a:p>
            <a:endParaRPr lang="en-GB" sz="2500" dirty="0">
              <a:latin typeface="Comic Sans MS" panose="030F0702030302020204" pitchFamily="66" charset="0"/>
            </a:endParaRPr>
          </a:p>
          <a:p>
            <a:r>
              <a:rPr lang="en-GB" sz="2500" dirty="0">
                <a:latin typeface="Comic Sans MS" panose="030F0702030302020204" pitchFamily="66" charset="0"/>
              </a:rPr>
              <a:t>We are using the Talk through Stories approach to develop our understanding of storytelling and vocabulary through the use of rich texts and class readers. </a:t>
            </a:r>
          </a:p>
          <a:p>
            <a:endParaRPr lang="en-GB" sz="2500" dirty="0">
              <a:latin typeface="Comic Sans MS" panose="030F0702030302020204" pitchFamily="66" charset="0"/>
            </a:endParaRPr>
          </a:p>
          <a:p>
            <a:r>
              <a:rPr lang="en-GB" sz="2500" dirty="0">
                <a:latin typeface="Comic Sans MS" panose="030F0702030302020204" pitchFamily="66" charset="0"/>
              </a:rPr>
              <a:t>In reading fluency- Children are learning the components of being a fluent reader through the use of ECHO reading and comprehension based tasks. </a:t>
            </a:r>
          </a:p>
          <a:p>
            <a:endParaRPr lang="en-GB" sz="2500" dirty="0">
              <a:latin typeface="Comic Sans MS" panose="030F0702030302020204" pitchFamily="66" charset="0"/>
            </a:endParaRPr>
          </a:p>
          <a:p>
            <a:r>
              <a:rPr lang="en-GB" sz="2500" dirty="0">
                <a:latin typeface="Comic Sans MS" panose="030F0702030302020204" pitchFamily="66" charset="0"/>
              </a:rPr>
              <a:t>In Maths, we will begin our learning with </a:t>
            </a:r>
            <a:r>
              <a:rPr lang="en-GB" sz="2500" i="1" dirty="0">
                <a:latin typeface="Comic Sans MS" panose="030F0702030302020204" pitchFamily="66" charset="0"/>
              </a:rPr>
              <a:t>Place Value </a:t>
            </a:r>
            <a:r>
              <a:rPr lang="en-GB" sz="2500" dirty="0">
                <a:latin typeface="Comic Sans MS" panose="030F0702030302020204" pitchFamily="66" charset="0"/>
              </a:rPr>
              <a:t>by building on what we already know about numbers. This will be a good foundation for when we move on to the four operations before tackling </a:t>
            </a:r>
            <a:r>
              <a:rPr lang="en-GB" sz="2500" i="1" dirty="0">
                <a:latin typeface="Comic Sans MS" panose="030F0702030302020204" pitchFamily="66" charset="0"/>
              </a:rPr>
              <a:t>Fractions </a:t>
            </a:r>
            <a:r>
              <a:rPr lang="en-GB" sz="2500" dirty="0">
                <a:latin typeface="Comic Sans MS" panose="030F0702030302020204" pitchFamily="66" charset="0"/>
              </a:rPr>
              <a:t>before Christmas.</a:t>
            </a:r>
          </a:p>
          <a:p>
            <a:endParaRPr lang="en-GB" sz="2500" dirty="0">
              <a:latin typeface="Comic Sans MS" panose="030F0702030302020204" pitchFamily="66" charset="0"/>
            </a:endParaRPr>
          </a:p>
          <a:p>
            <a:r>
              <a:rPr lang="en-GB" sz="2500" dirty="0">
                <a:latin typeface="Comic Sans MS" panose="030F0702030302020204" pitchFamily="66" charset="0"/>
              </a:rPr>
              <a:t>Our History topic this term is the VIKINGS. We are learning about how the Vikings came to Britain and understanding the importance they had in our history. We are using our historical enquiry skills to look at sources and artefacts. </a:t>
            </a:r>
          </a:p>
          <a:p>
            <a:endParaRPr lang="en-GB" sz="2500" dirty="0">
              <a:latin typeface="Comic Sans MS" panose="030F0702030302020204" pitchFamily="66" charset="0"/>
            </a:endParaRPr>
          </a:p>
          <a:p>
            <a:r>
              <a:rPr lang="en-GB" sz="2500" dirty="0">
                <a:latin typeface="Comic Sans MS" panose="030F0702030302020204" pitchFamily="66" charset="0"/>
              </a:rPr>
              <a:t>In our Expert Science lessons, Year 5 are learning about Materials: Mixtures and Separation and Year 6 are learning about Living things: classifying big and small. </a:t>
            </a:r>
          </a:p>
          <a:p>
            <a:endParaRPr lang="en-GB" sz="2500" b="1" dirty="0">
              <a:latin typeface="Comic Sans MS" panose="030F0702030302020204" pitchFamily="66" charset="0"/>
            </a:endParaRPr>
          </a:p>
          <a:p>
            <a:endParaRPr lang="en-GB" sz="2500" b="1" dirty="0">
              <a:latin typeface="Comic Sans MS" panose="030F0702030302020204" pitchFamily="66" charset="0"/>
            </a:endParaRPr>
          </a:p>
          <a:p>
            <a:endParaRPr lang="en-GB" sz="2500" b="1" dirty="0">
              <a:latin typeface="Comic Sans MS" panose="030F0702030302020204" pitchFamily="66"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p:nvPr/>
        </p:nvGrpSpPr>
        <p:grpSpPr>
          <a:xfrm rot="-743815">
            <a:off x="740388" y="945682"/>
            <a:ext cx="4843085" cy="4446515"/>
            <a:chOff x="0" y="0"/>
            <a:chExt cx="1737657" cy="1595371"/>
          </a:xfrm>
          <a:solidFill>
            <a:schemeClr val="tx2">
              <a:lumMod val="40000"/>
              <a:lumOff val="60000"/>
            </a:schemeClr>
          </a:solidFill>
        </p:grpSpPr>
        <p:sp>
          <p:nvSpPr>
            <p:cNvPr id="3" name="Freeform 3"/>
            <p:cNvSpPr/>
            <p:nvPr/>
          </p:nvSpPr>
          <p:spPr>
            <a:xfrm>
              <a:off x="0" y="0"/>
              <a:ext cx="1737657" cy="1595371"/>
            </a:xfrm>
            <a:custGeom>
              <a:avLst/>
              <a:gdLst/>
              <a:ahLst/>
              <a:cxnLst/>
              <a:rect l="l" t="t" r="r" b="b"/>
              <a:pathLst>
                <a:path w="1737657" h="1595371">
                  <a:moveTo>
                    <a:pt x="0" y="0"/>
                  </a:moveTo>
                  <a:lnTo>
                    <a:pt x="1737657" y="0"/>
                  </a:lnTo>
                  <a:lnTo>
                    <a:pt x="1737657" y="1595371"/>
                  </a:lnTo>
                  <a:lnTo>
                    <a:pt x="0" y="1595371"/>
                  </a:lnTo>
                  <a:close/>
                </a:path>
              </a:pathLst>
            </a:custGeom>
            <a:grpFill/>
          </p:spPr>
        </p:sp>
        <p:sp>
          <p:nvSpPr>
            <p:cNvPr id="4" name="TextBox 4"/>
            <p:cNvSpPr txBox="1"/>
            <p:nvPr/>
          </p:nvSpPr>
          <p:spPr>
            <a:xfrm>
              <a:off x="0" y="-38100"/>
              <a:ext cx="812800" cy="850900"/>
            </a:xfrm>
            <a:prstGeom prst="rect">
              <a:avLst/>
            </a:prstGeom>
            <a:grpFill/>
          </p:spPr>
          <p:txBody>
            <a:bodyPr lIns="50800" tIns="50800" rIns="50800" bIns="50800" rtlCol="0" anchor="ctr"/>
            <a:lstStyle/>
            <a:p>
              <a:pPr algn="ctr">
                <a:lnSpc>
                  <a:spcPts val="2659"/>
                </a:lnSpc>
                <a:spcBef>
                  <a:spcPct val="0"/>
                </a:spcBef>
              </a:pPr>
              <a:endParaRPr/>
            </a:p>
          </p:txBody>
        </p:sp>
      </p:grpSp>
      <p:pic>
        <p:nvPicPr>
          <p:cNvPr id="7" name="Picture 7"/>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6978847" y="342808"/>
            <a:ext cx="9601384" cy="9601384"/>
          </a:xfrm>
          <a:prstGeom prst="rect">
            <a:avLst/>
          </a:prstGeom>
        </p:spPr>
      </p:pic>
      <p:grpSp>
        <p:nvGrpSpPr>
          <p:cNvPr id="8" name="Group 8"/>
          <p:cNvGrpSpPr/>
          <p:nvPr/>
        </p:nvGrpSpPr>
        <p:grpSpPr>
          <a:xfrm rot="847601">
            <a:off x="1005749" y="4964134"/>
            <a:ext cx="4883145" cy="4483295"/>
            <a:chOff x="0" y="0"/>
            <a:chExt cx="1737657" cy="1595371"/>
          </a:xfrm>
          <a:solidFill>
            <a:schemeClr val="tx2">
              <a:lumMod val="40000"/>
              <a:lumOff val="60000"/>
            </a:schemeClr>
          </a:solidFill>
        </p:grpSpPr>
        <p:sp>
          <p:nvSpPr>
            <p:cNvPr id="9" name="Freeform 9"/>
            <p:cNvSpPr/>
            <p:nvPr/>
          </p:nvSpPr>
          <p:spPr>
            <a:xfrm>
              <a:off x="0" y="0"/>
              <a:ext cx="1737657" cy="1595371"/>
            </a:xfrm>
            <a:custGeom>
              <a:avLst/>
              <a:gdLst/>
              <a:ahLst/>
              <a:cxnLst/>
              <a:rect l="l" t="t" r="r" b="b"/>
              <a:pathLst>
                <a:path w="1737657" h="1595371">
                  <a:moveTo>
                    <a:pt x="0" y="0"/>
                  </a:moveTo>
                  <a:lnTo>
                    <a:pt x="1737657" y="0"/>
                  </a:lnTo>
                  <a:lnTo>
                    <a:pt x="1737657" y="1595371"/>
                  </a:lnTo>
                  <a:lnTo>
                    <a:pt x="0" y="1595371"/>
                  </a:lnTo>
                  <a:close/>
                </a:path>
              </a:pathLst>
            </a:custGeom>
            <a:grpFill/>
          </p:spPr>
        </p:sp>
        <p:sp>
          <p:nvSpPr>
            <p:cNvPr id="10" name="TextBox 10"/>
            <p:cNvSpPr txBox="1"/>
            <p:nvPr/>
          </p:nvSpPr>
          <p:spPr>
            <a:xfrm>
              <a:off x="0" y="-38100"/>
              <a:ext cx="812800" cy="850900"/>
            </a:xfrm>
            <a:prstGeom prst="rect">
              <a:avLst/>
            </a:prstGeom>
            <a:grpFill/>
          </p:spPr>
          <p:txBody>
            <a:bodyPr lIns="50800" tIns="50800" rIns="50800" bIns="50800" rtlCol="0" anchor="ctr"/>
            <a:lstStyle/>
            <a:p>
              <a:pPr algn="ctr">
                <a:lnSpc>
                  <a:spcPts val="2659"/>
                </a:lnSpc>
                <a:spcBef>
                  <a:spcPct val="0"/>
                </a:spcBef>
              </a:pPr>
              <a:endParaRPr/>
            </a:p>
          </p:txBody>
        </p:sp>
      </p:grpSp>
      <p:pic>
        <p:nvPicPr>
          <p:cNvPr id="16" name="Picture 1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183495" y="4021918"/>
            <a:ext cx="3621218" cy="678978"/>
          </a:xfrm>
          <a:prstGeom prst="rect">
            <a:avLst/>
          </a:prstGeom>
        </p:spPr>
      </p:pic>
      <p:pic>
        <p:nvPicPr>
          <p:cNvPr id="17" name="Picture 1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800000">
            <a:off x="14705440" y="-1389339"/>
            <a:ext cx="3352965" cy="2840876"/>
          </a:xfrm>
          <a:prstGeom prst="rect">
            <a:avLst/>
          </a:prstGeom>
        </p:spPr>
      </p:pic>
      <p:pic>
        <p:nvPicPr>
          <p:cNvPr id="18" name="Picture 18"/>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10496" y="8842342"/>
            <a:ext cx="3352965" cy="2840876"/>
          </a:xfrm>
          <a:prstGeom prst="rect">
            <a:avLst/>
          </a:prstGeom>
        </p:spPr>
      </p:pic>
      <p:pic>
        <p:nvPicPr>
          <p:cNvPr id="19" name="Picture 19"/>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001715">
            <a:off x="6290593" y="8534931"/>
            <a:ext cx="1450030" cy="1130633"/>
          </a:xfrm>
          <a:prstGeom prst="rect">
            <a:avLst/>
          </a:prstGeom>
        </p:spPr>
      </p:pic>
      <p:pic>
        <p:nvPicPr>
          <p:cNvPr id="20" name="Picture 20"/>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649553">
            <a:off x="16915649" y="4829477"/>
            <a:ext cx="1562518" cy="1289788"/>
          </a:xfrm>
          <a:prstGeom prst="rect">
            <a:avLst/>
          </a:prstGeom>
        </p:spPr>
      </p:pic>
      <p:grpSp>
        <p:nvGrpSpPr>
          <p:cNvPr id="21" name="Group 21"/>
          <p:cNvGrpSpPr/>
          <p:nvPr/>
        </p:nvGrpSpPr>
        <p:grpSpPr>
          <a:xfrm>
            <a:off x="10609179" y="9850018"/>
            <a:ext cx="1172978" cy="1172978"/>
            <a:chOff x="0" y="0"/>
            <a:chExt cx="1563971" cy="1563971"/>
          </a:xfrm>
          <a:solidFill>
            <a:schemeClr val="tx2">
              <a:lumMod val="40000"/>
              <a:lumOff val="60000"/>
            </a:schemeClr>
          </a:solidFill>
        </p:grpSpPr>
        <p:grpSp>
          <p:nvGrpSpPr>
            <p:cNvPr id="22" name="Group 22"/>
            <p:cNvGrpSpPr/>
            <p:nvPr/>
          </p:nvGrpSpPr>
          <p:grpSpPr>
            <a:xfrm>
              <a:off x="0" y="0"/>
              <a:ext cx="1563971" cy="1563971"/>
              <a:chOff x="0" y="0"/>
              <a:chExt cx="812800" cy="812800"/>
            </a:xfrm>
            <a:grpFill/>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4" name="TextBox 24"/>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25" name="Group 25"/>
            <p:cNvGrpSpPr/>
            <p:nvPr/>
          </p:nvGrpSpPr>
          <p:grpSpPr>
            <a:xfrm>
              <a:off x="167370" y="167370"/>
              <a:ext cx="1229231" cy="1229231"/>
              <a:chOff x="0" y="0"/>
              <a:chExt cx="812800" cy="812800"/>
            </a:xfrm>
            <a:grpFill/>
          </p:grpSpPr>
          <p:sp>
            <p:nvSpPr>
              <p:cNvPr id="26" name="Freeform 2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7" name="TextBox 27"/>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28" name="Group 28"/>
          <p:cNvGrpSpPr/>
          <p:nvPr/>
        </p:nvGrpSpPr>
        <p:grpSpPr>
          <a:xfrm>
            <a:off x="6237930" y="-571110"/>
            <a:ext cx="1142219" cy="1142219"/>
            <a:chOff x="0" y="0"/>
            <a:chExt cx="1522959" cy="1522959"/>
          </a:xfrm>
          <a:solidFill>
            <a:schemeClr val="tx2">
              <a:lumMod val="40000"/>
              <a:lumOff val="60000"/>
            </a:schemeClr>
          </a:solidFill>
        </p:grpSpPr>
        <p:grpSp>
          <p:nvGrpSpPr>
            <p:cNvPr id="29" name="Group 29"/>
            <p:cNvGrpSpPr/>
            <p:nvPr/>
          </p:nvGrpSpPr>
          <p:grpSpPr>
            <a:xfrm>
              <a:off x="0" y="0"/>
              <a:ext cx="1522959" cy="1522959"/>
              <a:chOff x="0" y="0"/>
              <a:chExt cx="812800" cy="812800"/>
            </a:xfrm>
            <a:grpFill/>
          </p:grpSpPr>
          <p:sp>
            <p:nvSpPr>
              <p:cNvPr id="30" name="Freeform 3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1" name="TextBox 31"/>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32" name="Group 32"/>
            <p:cNvGrpSpPr/>
            <p:nvPr/>
          </p:nvGrpSpPr>
          <p:grpSpPr>
            <a:xfrm>
              <a:off x="162981" y="162981"/>
              <a:ext cx="1196997" cy="1196997"/>
              <a:chOff x="0" y="0"/>
              <a:chExt cx="812800" cy="812800"/>
            </a:xfrm>
            <a:grpFill/>
          </p:grpSpPr>
          <p:sp>
            <p:nvSpPr>
              <p:cNvPr id="33" name="Freeform 3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4" name="TextBox 34"/>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36" name="Picture 36"/>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10800000">
            <a:off x="15366916" y="7231994"/>
            <a:ext cx="4294383" cy="4114800"/>
          </a:xfrm>
          <a:prstGeom prst="rect">
            <a:avLst/>
          </a:prstGeom>
        </p:spPr>
      </p:pic>
      <p:sp>
        <p:nvSpPr>
          <p:cNvPr id="37" name="TextBox 37"/>
          <p:cNvSpPr txBox="1"/>
          <p:nvPr/>
        </p:nvSpPr>
        <p:spPr>
          <a:xfrm>
            <a:off x="7477626" y="1017269"/>
            <a:ext cx="8420389" cy="642676"/>
          </a:xfrm>
          <a:prstGeom prst="rect">
            <a:avLst/>
          </a:prstGeom>
          <a:solidFill>
            <a:schemeClr val="tx2">
              <a:lumMod val="40000"/>
              <a:lumOff val="60000"/>
            </a:schemeClr>
          </a:solidFill>
        </p:spPr>
        <p:txBody>
          <a:bodyPr lIns="0" tIns="0" rIns="0" bIns="0" rtlCol="0" anchor="t">
            <a:spAutoFit/>
          </a:bodyPr>
          <a:lstStyle/>
          <a:p>
            <a:pPr algn="ctr">
              <a:lnSpc>
                <a:spcPts val="4753"/>
              </a:lnSpc>
            </a:pPr>
            <a:r>
              <a:rPr lang="en-US" sz="4706" dirty="0">
                <a:solidFill>
                  <a:srgbClr val="433831"/>
                </a:solidFill>
                <a:latin typeface="Alegreya Medium Bold"/>
              </a:rPr>
              <a:t>Homework </a:t>
            </a:r>
          </a:p>
        </p:txBody>
      </p:sp>
      <p:sp>
        <p:nvSpPr>
          <p:cNvPr id="38" name="TextBox 37">
            <a:extLst>
              <a:ext uri="{FF2B5EF4-FFF2-40B4-BE49-F238E27FC236}">
                <a16:creationId xmlns:a16="http://schemas.microsoft.com/office/drawing/2014/main" id="{A139C43F-8D9C-41EB-91D5-16DFB970EEB4}"/>
              </a:ext>
            </a:extLst>
          </p:cNvPr>
          <p:cNvSpPr txBox="1"/>
          <p:nvPr/>
        </p:nvSpPr>
        <p:spPr>
          <a:xfrm>
            <a:off x="7477626" y="1923212"/>
            <a:ext cx="8554714" cy="7863691"/>
          </a:xfrm>
          <a:prstGeom prst="rect">
            <a:avLst/>
          </a:prstGeom>
          <a:solidFill>
            <a:schemeClr val="tx2">
              <a:lumMod val="40000"/>
              <a:lumOff val="60000"/>
            </a:schemeClr>
          </a:solidFill>
        </p:spPr>
        <p:txBody>
          <a:bodyPr wrap="square" rtlCol="0">
            <a:spAutoFit/>
          </a:bodyPr>
          <a:lstStyle/>
          <a:p>
            <a:r>
              <a:rPr lang="en-GB" sz="3000" b="1" dirty="0"/>
              <a:t>Homework will be reviewed with children and re-set every Wednesday. </a:t>
            </a:r>
          </a:p>
          <a:p>
            <a:endParaRPr lang="en-GB" sz="3000" b="1" dirty="0"/>
          </a:p>
          <a:p>
            <a:r>
              <a:rPr lang="en-GB" sz="3000" b="1" dirty="0"/>
              <a:t>Homework will be either in paper form or online based homework.</a:t>
            </a:r>
            <a:endParaRPr lang="en-GB" sz="3000" dirty="0"/>
          </a:p>
          <a:p>
            <a:pPr marL="457200" indent="-457200">
              <a:buFont typeface="Arial" panose="020B0604020202020204" pitchFamily="34" charset="0"/>
              <a:buChar char="•"/>
            </a:pPr>
            <a:endParaRPr lang="en-GB" sz="3000" dirty="0"/>
          </a:p>
          <a:p>
            <a:r>
              <a:rPr lang="en-GB" sz="3000" dirty="0"/>
              <a:t>Your time and commitment to support and encourage your child with their homework will have a massive impact on their learning and progress.</a:t>
            </a:r>
          </a:p>
          <a:p>
            <a:endParaRPr lang="en-GB" sz="3000" dirty="0"/>
          </a:p>
          <a:p>
            <a:r>
              <a:rPr lang="en-GB" sz="3000" dirty="0"/>
              <a:t>We value our home-school partnership greatly. </a:t>
            </a:r>
          </a:p>
          <a:p>
            <a:endParaRPr lang="en-GB" sz="3000" dirty="0"/>
          </a:p>
          <a:p>
            <a:r>
              <a:rPr lang="en-GB" sz="3000" dirty="0"/>
              <a:t>Children will be provided with logins for </a:t>
            </a:r>
            <a:r>
              <a:rPr lang="en-GB" sz="3000" dirty="0" err="1"/>
              <a:t>TTRockstars</a:t>
            </a:r>
            <a:r>
              <a:rPr lang="en-GB" sz="3000" dirty="0"/>
              <a:t>, Spelling Shed, Duolingo, SATS companion and AR which they can access in school and at home to support their learning. </a:t>
            </a:r>
          </a:p>
          <a:p>
            <a:endParaRPr lang="en-GB" sz="2500" dirty="0"/>
          </a:p>
        </p:txBody>
      </p:sp>
      <p:sp>
        <p:nvSpPr>
          <p:cNvPr id="43" name="TextBox 4"/>
          <p:cNvSpPr txBox="1"/>
          <p:nvPr/>
        </p:nvSpPr>
        <p:spPr>
          <a:xfrm rot="20856185">
            <a:off x="677315" y="1295252"/>
            <a:ext cx="2265383" cy="2371574"/>
          </a:xfrm>
          <a:prstGeom prst="rect">
            <a:avLst/>
          </a:prstGeom>
          <a:solidFill>
            <a:schemeClr val="tx2">
              <a:lumMod val="40000"/>
              <a:lumOff val="60000"/>
            </a:schemeClr>
          </a:solidFill>
        </p:spPr>
        <p:txBody>
          <a:bodyPr lIns="50800" tIns="50800" rIns="50800" bIns="50800" rtlCol="0" anchor="ctr"/>
          <a:lstStyle/>
          <a:p>
            <a:pPr algn="ctr">
              <a:lnSpc>
                <a:spcPts val="2659"/>
              </a:lnSpc>
              <a:spcBef>
                <a:spcPct val="0"/>
              </a:spcBef>
            </a:pPr>
            <a:endParaRPr/>
          </a:p>
        </p:txBody>
      </p:sp>
      <p:sp>
        <p:nvSpPr>
          <p:cNvPr id="6" name="AutoShape 4" descr="Accelerated Reader - Facts • Admiral Lord Nelson School"/>
          <p:cNvSpPr>
            <a:spLocks noChangeAspect="1" noChangeArrowheads="1"/>
          </p:cNvSpPr>
          <p:nvPr/>
        </p:nvSpPr>
        <p:spPr bwMode="auto">
          <a:xfrm>
            <a:off x="155575" y="-144463"/>
            <a:ext cx="304800" cy="304801"/>
          </a:xfrm>
          <a:prstGeom prst="rect">
            <a:avLst/>
          </a:prstGeom>
          <a:solidFill>
            <a:schemeClr val="tx2">
              <a:lumMod val="40000"/>
              <a:lumOff val="60000"/>
            </a:schemeClr>
          </a:solidFill>
          <a:extLst/>
        </p:spPr>
        <p:txBody>
          <a:bodyPr vert="horz" wrap="square" lIns="91440" tIns="45720" rIns="91440" bIns="45720" numCol="1" anchor="t" anchorCtr="0" compatLnSpc="1">
            <a:prstTxWarp prst="textNoShape">
              <a:avLst/>
            </a:prstTxWarp>
          </a:bodyPr>
          <a:lstStyle/>
          <a:p>
            <a:endParaRPr lang="en-GB"/>
          </a:p>
        </p:txBody>
      </p:sp>
      <p:pic>
        <p:nvPicPr>
          <p:cNvPr id="11" name="Picture 10"/>
          <p:cNvPicPr>
            <a:picLocks noChangeAspect="1"/>
          </p:cNvPicPr>
          <p:nvPr/>
        </p:nvPicPr>
        <p:blipFill rotWithShape="1">
          <a:blip r:embed="rId14"/>
          <a:srcRect l="805" t="36459" r="75183" b="37500"/>
          <a:stretch/>
        </p:blipFill>
        <p:spPr>
          <a:xfrm rot="20855758">
            <a:off x="1334646" y="1712334"/>
            <a:ext cx="3915956" cy="2387778"/>
          </a:xfrm>
          <a:prstGeom prst="rect">
            <a:avLst/>
          </a:prstGeom>
          <a:solidFill>
            <a:schemeClr val="tx2">
              <a:lumMod val="40000"/>
              <a:lumOff val="60000"/>
            </a:schemeClr>
          </a:solidFill>
        </p:spPr>
      </p:pic>
      <p:pic>
        <p:nvPicPr>
          <p:cNvPr id="12" name="Picture 11"/>
          <p:cNvPicPr>
            <a:picLocks noChangeAspect="1"/>
          </p:cNvPicPr>
          <p:nvPr/>
        </p:nvPicPr>
        <p:blipFill rotWithShape="1">
          <a:blip r:embed="rId15"/>
          <a:srcRect t="35416" r="85725" b="38542"/>
          <a:stretch/>
        </p:blipFill>
        <p:spPr>
          <a:xfrm rot="1126437">
            <a:off x="2437524" y="6021536"/>
            <a:ext cx="2700852" cy="2770105"/>
          </a:xfrm>
          <a:prstGeom prst="rect">
            <a:avLst/>
          </a:prstGeom>
          <a:solidFill>
            <a:schemeClr val="tx2">
              <a:lumMod val="40000"/>
              <a:lumOff val="60000"/>
            </a:schemeClr>
          </a:solid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7"/>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3971844" y="248633"/>
            <a:ext cx="12030156" cy="9601384"/>
          </a:xfrm>
          <a:prstGeom prst="rect">
            <a:avLst/>
          </a:prstGeom>
        </p:spPr>
      </p:pic>
      <p:pic>
        <p:nvPicPr>
          <p:cNvPr id="16" name="Picture 1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183495" y="4021918"/>
            <a:ext cx="3621218" cy="678978"/>
          </a:xfrm>
          <a:prstGeom prst="rect">
            <a:avLst/>
          </a:prstGeom>
        </p:spPr>
      </p:pic>
      <p:pic>
        <p:nvPicPr>
          <p:cNvPr id="17" name="Picture 1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800000">
            <a:off x="14705440" y="-1389339"/>
            <a:ext cx="3352965" cy="2840876"/>
          </a:xfrm>
          <a:prstGeom prst="rect">
            <a:avLst/>
          </a:prstGeom>
        </p:spPr>
      </p:pic>
      <p:pic>
        <p:nvPicPr>
          <p:cNvPr id="18" name="Picture 18"/>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10496" y="8842342"/>
            <a:ext cx="3352965" cy="2840876"/>
          </a:xfrm>
          <a:prstGeom prst="rect">
            <a:avLst/>
          </a:prstGeom>
        </p:spPr>
      </p:pic>
      <p:pic>
        <p:nvPicPr>
          <p:cNvPr id="19" name="Picture 19"/>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001715">
            <a:off x="6290593" y="8534931"/>
            <a:ext cx="1450030" cy="1130633"/>
          </a:xfrm>
          <a:prstGeom prst="rect">
            <a:avLst/>
          </a:prstGeom>
        </p:spPr>
      </p:pic>
      <p:pic>
        <p:nvPicPr>
          <p:cNvPr id="20" name="Picture 20"/>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649553">
            <a:off x="16915649" y="4829477"/>
            <a:ext cx="1562518" cy="1289788"/>
          </a:xfrm>
          <a:prstGeom prst="rect">
            <a:avLst/>
          </a:prstGeom>
        </p:spPr>
      </p:pic>
      <p:grpSp>
        <p:nvGrpSpPr>
          <p:cNvPr id="21" name="Group 21"/>
          <p:cNvGrpSpPr/>
          <p:nvPr/>
        </p:nvGrpSpPr>
        <p:grpSpPr>
          <a:xfrm>
            <a:off x="10609179" y="9850018"/>
            <a:ext cx="1172978" cy="1172978"/>
            <a:chOff x="0" y="0"/>
            <a:chExt cx="1563971" cy="1563971"/>
          </a:xfrm>
          <a:solidFill>
            <a:schemeClr val="tx2">
              <a:lumMod val="40000"/>
              <a:lumOff val="60000"/>
            </a:schemeClr>
          </a:solidFill>
        </p:grpSpPr>
        <p:grpSp>
          <p:nvGrpSpPr>
            <p:cNvPr id="22" name="Group 22"/>
            <p:cNvGrpSpPr/>
            <p:nvPr/>
          </p:nvGrpSpPr>
          <p:grpSpPr>
            <a:xfrm>
              <a:off x="0" y="0"/>
              <a:ext cx="1563971" cy="1563971"/>
              <a:chOff x="0" y="0"/>
              <a:chExt cx="812800" cy="812800"/>
            </a:xfrm>
            <a:grpFill/>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4" name="TextBox 24"/>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25" name="Group 25"/>
            <p:cNvGrpSpPr/>
            <p:nvPr/>
          </p:nvGrpSpPr>
          <p:grpSpPr>
            <a:xfrm>
              <a:off x="167370" y="167370"/>
              <a:ext cx="1229231" cy="1229231"/>
              <a:chOff x="0" y="0"/>
              <a:chExt cx="812800" cy="812800"/>
            </a:xfrm>
            <a:grpFill/>
          </p:grpSpPr>
          <p:sp>
            <p:nvSpPr>
              <p:cNvPr id="26" name="Freeform 2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7" name="TextBox 27"/>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28" name="Group 28"/>
          <p:cNvGrpSpPr/>
          <p:nvPr/>
        </p:nvGrpSpPr>
        <p:grpSpPr>
          <a:xfrm>
            <a:off x="6237930" y="-571110"/>
            <a:ext cx="1142219" cy="1142219"/>
            <a:chOff x="0" y="0"/>
            <a:chExt cx="1522959" cy="1522959"/>
          </a:xfrm>
          <a:solidFill>
            <a:schemeClr val="tx2">
              <a:lumMod val="40000"/>
              <a:lumOff val="60000"/>
            </a:schemeClr>
          </a:solidFill>
        </p:grpSpPr>
        <p:grpSp>
          <p:nvGrpSpPr>
            <p:cNvPr id="29" name="Group 29"/>
            <p:cNvGrpSpPr/>
            <p:nvPr/>
          </p:nvGrpSpPr>
          <p:grpSpPr>
            <a:xfrm>
              <a:off x="0" y="0"/>
              <a:ext cx="1522959" cy="1522959"/>
              <a:chOff x="0" y="0"/>
              <a:chExt cx="812800" cy="812800"/>
            </a:xfrm>
            <a:grpFill/>
          </p:grpSpPr>
          <p:sp>
            <p:nvSpPr>
              <p:cNvPr id="30" name="Freeform 3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1" name="TextBox 31"/>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32" name="Group 32"/>
            <p:cNvGrpSpPr/>
            <p:nvPr/>
          </p:nvGrpSpPr>
          <p:grpSpPr>
            <a:xfrm>
              <a:off x="162981" y="162981"/>
              <a:ext cx="1196997" cy="1196997"/>
              <a:chOff x="0" y="0"/>
              <a:chExt cx="812800" cy="812800"/>
            </a:xfrm>
            <a:grpFill/>
          </p:grpSpPr>
          <p:sp>
            <p:nvSpPr>
              <p:cNvPr id="33" name="Freeform 3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4" name="TextBox 34"/>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36" name="Picture 36"/>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10800000">
            <a:off x="15366916" y="7231994"/>
            <a:ext cx="4294383" cy="4114800"/>
          </a:xfrm>
          <a:prstGeom prst="rect">
            <a:avLst/>
          </a:prstGeom>
        </p:spPr>
      </p:pic>
      <p:sp>
        <p:nvSpPr>
          <p:cNvPr id="37" name="TextBox 37"/>
          <p:cNvSpPr txBox="1"/>
          <p:nvPr/>
        </p:nvSpPr>
        <p:spPr>
          <a:xfrm>
            <a:off x="4724400" y="1114310"/>
            <a:ext cx="8420389" cy="642676"/>
          </a:xfrm>
          <a:prstGeom prst="rect">
            <a:avLst/>
          </a:prstGeom>
          <a:solidFill>
            <a:schemeClr val="tx2">
              <a:lumMod val="40000"/>
              <a:lumOff val="60000"/>
            </a:schemeClr>
          </a:solidFill>
        </p:spPr>
        <p:txBody>
          <a:bodyPr lIns="0" tIns="0" rIns="0" bIns="0" rtlCol="0" anchor="t">
            <a:spAutoFit/>
          </a:bodyPr>
          <a:lstStyle/>
          <a:p>
            <a:pPr algn="ctr">
              <a:lnSpc>
                <a:spcPts val="4753"/>
              </a:lnSpc>
            </a:pPr>
            <a:r>
              <a:rPr lang="en-US" sz="4706" dirty="0">
                <a:solidFill>
                  <a:srgbClr val="433831"/>
                </a:solidFill>
                <a:latin typeface="Alegreya Medium Bold"/>
              </a:rPr>
              <a:t>Home Reading</a:t>
            </a:r>
          </a:p>
        </p:txBody>
      </p:sp>
      <p:sp>
        <p:nvSpPr>
          <p:cNvPr id="38" name="TextBox 37">
            <a:extLst>
              <a:ext uri="{FF2B5EF4-FFF2-40B4-BE49-F238E27FC236}">
                <a16:creationId xmlns:a16="http://schemas.microsoft.com/office/drawing/2014/main" id="{A139C43F-8D9C-41EB-91D5-16DFB970EEB4}"/>
              </a:ext>
            </a:extLst>
          </p:cNvPr>
          <p:cNvSpPr txBox="1"/>
          <p:nvPr/>
        </p:nvSpPr>
        <p:spPr>
          <a:xfrm>
            <a:off x="4941448" y="2017401"/>
            <a:ext cx="10908152" cy="6986528"/>
          </a:xfrm>
          <a:prstGeom prst="rect">
            <a:avLst/>
          </a:prstGeom>
          <a:solidFill>
            <a:schemeClr val="tx2">
              <a:lumMod val="40000"/>
              <a:lumOff val="60000"/>
            </a:schemeClr>
          </a:solidFill>
        </p:spPr>
        <p:txBody>
          <a:bodyPr wrap="square" rtlCol="0">
            <a:spAutoFit/>
          </a:bodyPr>
          <a:lstStyle/>
          <a:p>
            <a:r>
              <a:rPr lang="en-GB" sz="2800" b="1" u="sng" dirty="0"/>
              <a:t>Bedtime Reading </a:t>
            </a:r>
          </a:p>
          <a:p>
            <a:pPr marL="457200" indent="-457200">
              <a:buFont typeface="Arial" panose="020B0604020202020204" pitchFamily="34" charset="0"/>
              <a:buChar char="•"/>
            </a:pPr>
            <a:r>
              <a:rPr lang="en-GB" sz="2800" dirty="0"/>
              <a:t>Sharing stories at bedtime is a great way to support your child to relax and spark your child’s love of reading.</a:t>
            </a:r>
          </a:p>
          <a:p>
            <a:pPr marL="457200" indent="-457200">
              <a:buFont typeface="Arial" panose="020B0604020202020204" pitchFamily="34" charset="0"/>
              <a:buChar char="•"/>
            </a:pPr>
            <a:r>
              <a:rPr lang="en-GB" sz="2800" dirty="0"/>
              <a:t>Older children still love being read to.</a:t>
            </a:r>
          </a:p>
          <a:p>
            <a:pPr marL="457200" indent="-457200">
              <a:buFont typeface="Arial" panose="020B0604020202020204" pitchFamily="34" charset="0"/>
              <a:buChar char="•"/>
            </a:pPr>
            <a:r>
              <a:rPr lang="en-GB" sz="2800" dirty="0"/>
              <a:t>Try to listen to them read at least 4 times a week.</a:t>
            </a:r>
          </a:p>
          <a:p>
            <a:pPr marL="457200" indent="-457200">
              <a:buFont typeface="Arial" panose="020B0604020202020204" pitchFamily="34" charset="0"/>
              <a:buChar char="•"/>
            </a:pPr>
            <a:r>
              <a:rPr lang="en-GB" sz="2800" dirty="0"/>
              <a:t>Talk about what the characters feel and think.</a:t>
            </a:r>
          </a:p>
          <a:p>
            <a:endParaRPr lang="en-GB" sz="2800" b="1" dirty="0"/>
          </a:p>
          <a:p>
            <a:r>
              <a:rPr lang="en-GB" sz="2800" b="1" u="sng" dirty="0"/>
              <a:t>Books from school</a:t>
            </a:r>
          </a:p>
          <a:p>
            <a:r>
              <a:rPr lang="en-GB" sz="2800" dirty="0"/>
              <a:t>Children have completed their Star Reader tests and been allocated a book matched to their reading age.</a:t>
            </a:r>
          </a:p>
          <a:p>
            <a:r>
              <a:rPr lang="en-GB" sz="2800" dirty="0"/>
              <a:t>They read these at school and can bring them home. </a:t>
            </a:r>
          </a:p>
          <a:p>
            <a:r>
              <a:rPr lang="en-GB" sz="2800" dirty="0"/>
              <a:t>Please remember to return each day though.</a:t>
            </a:r>
          </a:p>
          <a:p>
            <a:r>
              <a:rPr lang="en-GB" sz="2800" dirty="0"/>
              <a:t>Your child is also encouraged to read books that they have at home. Just get them to check it is on AR so it boosts their word count.</a:t>
            </a:r>
          </a:p>
          <a:p>
            <a:endParaRPr lang="en-GB" sz="2800" dirty="0"/>
          </a:p>
          <a:p>
            <a:endParaRPr lang="en-GB" sz="2800" dirty="0"/>
          </a:p>
        </p:txBody>
      </p:sp>
    </p:spTree>
    <p:extLst>
      <p:ext uri="{BB962C8B-B14F-4D97-AF65-F5344CB8AC3E}">
        <p14:creationId xmlns:p14="http://schemas.microsoft.com/office/powerpoint/2010/main" val="30956444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245858" y="1605593"/>
            <a:ext cx="5569328" cy="1044249"/>
          </a:xfrm>
          <a:prstGeom prst="rect">
            <a:avLst/>
          </a:prstGeom>
        </p:spPr>
      </p:pic>
      <p:sp>
        <p:nvSpPr>
          <p:cNvPr id="3" name="TextBox 3"/>
          <p:cNvSpPr txBox="1"/>
          <p:nvPr/>
        </p:nvSpPr>
        <p:spPr>
          <a:xfrm>
            <a:off x="2323323" y="1840376"/>
            <a:ext cx="3453055" cy="558546"/>
          </a:xfrm>
          <a:prstGeom prst="rect">
            <a:avLst/>
          </a:prstGeom>
          <a:solidFill>
            <a:schemeClr val="tx2">
              <a:lumMod val="40000"/>
              <a:lumOff val="60000"/>
            </a:schemeClr>
          </a:solidFill>
        </p:spPr>
        <p:txBody>
          <a:bodyPr lIns="0" tIns="0" rIns="0" bIns="0" rtlCol="0" anchor="t">
            <a:spAutoFit/>
          </a:bodyPr>
          <a:lstStyle/>
          <a:p>
            <a:pPr algn="ctr">
              <a:lnSpc>
                <a:spcPts val="4242"/>
              </a:lnSpc>
            </a:pPr>
            <a:r>
              <a:rPr lang="en-US" sz="4200" dirty="0">
                <a:solidFill>
                  <a:srgbClr val="433831"/>
                </a:solidFill>
                <a:latin typeface="Alegreya Medium Bold"/>
              </a:rPr>
              <a:t>PE</a:t>
            </a:r>
          </a:p>
        </p:txBody>
      </p:sp>
      <p:pic>
        <p:nvPicPr>
          <p:cNvPr id="18" name="Picture 18"/>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92869" y="7687850"/>
            <a:ext cx="678743" cy="606323"/>
          </a:xfrm>
          <a:prstGeom prst="rect">
            <a:avLst/>
          </a:prstGeom>
        </p:spPr>
      </p:pic>
      <p:pic>
        <p:nvPicPr>
          <p:cNvPr id="19" name="Picture 19"/>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441218" y="8965596"/>
            <a:ext cx="3352965" cy="2840876"/>
          </a:xfrm>
          <a:prstGeom prst="rect">
            <a:avLst/>
          </a:prstGeom>
        </p:spPr>
      </p:pic>
      <p:pic>
        <p:nvPicPr>
          <p:cNvPr id="20" name="Picture 20"/>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800000">
            <a:off x="14161143" y="-1503017"/>
            <a:ext cx="3352965" cy="2840876"/>
          </a:xfrm>
          <a:prstGeom prst="rect">
            <a:avLst/>
          </a:prstGeom>
        </p:spPr>
      </p:pic>
      <p:pic>
        <p:nvPicPr>
          <p:cNvPr id="21" name="Picture 21"/>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001715">
            <a:off x="8418985" y="7650510"/>
            <a:ext cx="1450030" cy="1130633"/>
          </a:xfrm>
          <a:prstGeom prst="rect">
            <a:avLst/>
          </a:prstGeom>
        </p:spPr>
      </p:pic>
      <p:pic>
        <p:nvPicPr>
          <p:cNvPr id="22" name="Picture 2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649553">
            <a:off x="16984578" y="2613968"/>
            <a:ext cx="1562518" cy="1289788"/>
          </a:xfrm>
          <a:prstGeom prst="rect">
            <a:avLst/>
          </a:prstGeom>
        </p:spPr>
      </p:pic>
      <p:grpSp>
        <p:nvGrpSpPr>
          <p:cNvPr id="23" name="Group 23"/>
          <p:cNvGrpSpPr/>
          <p:nvPr/>
        </p:nvGrpSpPr>
        <p:grpSpPr>
          <a:xfrm>
            <a:off x="10609179" y="9850018"/>
            <a:ext cx="1172978" cy="1172978"/>
            <a:chOff x="0" y="0"/>
            <a:chExt cx="1563971" cy="1563971"/>
          </a:xfrm>
          <a:solidFill>
            <a:schemeClr val="tx2">
              <a:lumMod val="40000"/>
              <a:lumOff val="60000"/>
            </a:schemeClr>
          </a:solidFill>
        </p:grpSpPr>
        <p:grpSp>
          <p:nvGrpSpPr>
            <p:cNvPr id="24" name="Group 24"/>
            <p:cNvGrpSpPr/>
            <p:nvPr/>
          </p:nvGrpSpPr>
          <p:grpSpPr>
            <a:xfrm>
              <a:off x="0" y="0"/>
              <a:ext cx="1563971" cy="1563971"/>
              <a:chOff x="0" y="0"/>
              <a:chExt cx="812800" cy="812800"/>
            </a:xfrm>
            <a:grpFill/>
          </p:grpSpPr>
          <p:sp>
            <p:nvSpPr>
              <p:cNvPr id="25" name="Freeform 2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6" name="TextBox 26"/>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27" name="Group 27"/>
            <p:cNvGrpSpPr/>
            <p:nvPr/>
          </p:nvGrpSpPr>
          <p:grpSpPr>
            <a:xfrm>
              <a:off x="167370" y="167370"/>
              <a:ext cx="1229231" cy="1229231"/>
              <a:chOff x="0" y="0"/>
              <a:chExt cx="812800" cy="812800"/>
            </a:xfrm>
            <a:grpFill/>
          </p:grpSpPr>
          <p:sp>
            <p:nvSpPr>
              <p:cNvPr id="28" name="Freeform 2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9" name="TextBox 29"/>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30" name="Group 30"/>
          <p:cNvGrpSpPr/>
          <p:nvPr/>
        </p:nvGrpSpPr>
        <p:grpSpPr>
          <a:xfrm>
            <a:off x="6237930" y="-571110"/>
            <a:ext cx="1142219" cy="1142219"/>
            <a:chOff x="0" y="0"/>
            <a:chExt cx="1522959" cy="1522959"/>
          </a:xfrm>
          <a:solidFill>
            <a:schemeClr val="tx2">
              <a:lumMod val="40000"/>
              <a:lumOff val="60000"/>
            </a:schemeClr>
          </a:solidFill>
        </p:grpSpPr>
        <p:grpSp>
          <p:nvGrpSpPr>
            <p:cNvPr id="31" name="Group 31"/>
            <p:cNvGrpSpPr/>
            <p:nvPr/>
          </p:nvGrpSpPr>
          <p:grpSpPr>
            <a:xfrm>
              <a:off x="0" y="0"/>
              <a:ext cx="1522959" cy="1522959"/>
              <a:chOff x="0" y="0"/>
              <a:chExt cx="812800" cy="812800"/>
            </a:xfrm>
            <a:grpFill/>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3" name="TextBox 33"/>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34" name="Group 34"/>
            <p:cNvGrpSpPr/>
            <p:nvPr/>
          </p:nvGrpSpPr>
          <p:grpSpPr>
            <a:xfrm>
              <a:off x="162981" y="162981"/>
              <a:ext cx="1196997" cy="1196997"/>
              <a:chOff x="0" y="0"/>
              <a:chExt cx="812800" cy="812800"/>
            </a:xfrm>
            <a:grpFill/>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6" name="TextBox 36"/>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37" name="Picture 37"/>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118492" y="-999804"/>
            <a:ext cx="4294383" cy="4114800"/>
          </a:xfrm>
          <a:prstGeom prst="rect">
            <a:avLst/>
          </a:prstGeom>
        </p:spPr>
      </p:pic>
      <p:pic>
        <p:nvPicPr>
          <p:cNvPr id="38" name="Picture 38"/>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10800000">
            <a:off x="15366916" y="7231994"/>
            <a:ext cx="4294383" cy="4114800"/>
          </a:xfrm>
          <a:prstGeom prst="rect">
            <a:avLst/>
          </a:prstGeom>
        </p:spPr>
      </p:pic>
      <p:sp>
        <p:nvSpPr>
          <p:cNvPr id="39" name="TextBox 38">
            <a:extLst>
              <a:ext uri="{FF2B5EF4-FFF2-40B4-BE49-F238E27FC236}">
                <a16:creationId xmlns:a16="http://schemas.microsoft.com/office/drawing/2014/main" id="{7C251C99-CA9B-4312-B020-476A5758A439}"/>
              </a:ext>
            </a:extLst>
          </p:cNvPr>
          <p:cNvSpPr txBox="1"/>
          <p:nvPr/>
        </p:nvSpPr>
        <p:spPr>
          <a:xfrm>
            <a:off x="1870116" y="2899017"/>
            <a:ext cx="17027483" cy="6247864"/>
          </a:xfrm>
          <a:prstGeom prst="rect">
            <a:avLst/>
          </a:prstGeom>
          <a:solidFill>
            <a:schemeClr val="tx2">
              <a:lumMod val="40000"/>
              <a:lumOff val="60000"/>
            </a:schemeClr>
          </a:solidFill>
        </p:spPr>
        <p:txBody>
          <a:bodyPr wrap="square" rtlCol="0">
            <a:spAutoFit/>
          </a:bodyPr>
          <a:lstStyle/>
          <a:p>
            <a:r>
              <a:rPr lang="en-GB" sz="2500" dirty="0">
                <a:latin typeface="Comic Sans MS" panose="030F0702030302020204" pitchFamily="66" charset="0"/>
              </a:rPr>
              <a:t>PE sessions will be led by the Y5/6 staff. </a:t>
            </a:r>
          </a:p>
          <a:p>
            <a:endParaRPr lang="en-GB" sz="2500" dirty="0">
              <a:latin typeface="Comic Sans MS" panose="030F0702030302020204" pitchFamily="66" charset="0"/>
            </a:endParaRPr>
          </a:p>
          <a:p>
            <a:r>
              <a:rPr lang="en-GB" sz="2500" dirty="0">
                <a:latin typeface="Comic Sans MS" panose="030F0702030302020204" pitchFamily="66" charset="0"/>
              </a:rPr>
              <a:t>Skills taught include:</a:t>
            </a:r>
          </a:p>
          <a:p>
            <a:pPr marL="342900" indent="-342900">
              <a:buFont typeface="Arial" panose="020B0604020202020204" pitchFamily="34" charset="0"/>
              <a:buChar char="•"/>
            </a:pPr>
            <a:r>
              <a:rPr lang="en-GB" sz="2500" dirty="0">
                <a:latin typeface="Comic Sans MS" panose="030F0702030302020204" pitchFamily="66" charset="0"/>
              </a:rPr>
              <a:t>Balancing</a:t>
            </a:r>
          </a:p>
          <a:p>
            <a:pPr marL="342900" indent="-342900">
              <a:buFont typeface="Arial" panose="020B0604020202020204" pitchFamily="34" charset="0"/>
              <a:buChar char="•"/>
            </a:pPr>
            <a:r>
              <a:rPr lang="en-GB" sz="2500" dirty="0">
                <a:latin typeface="Comic Sans MS" panose="030F0702030302020204" pitchFamily="66" charset="0"/>
              </a:rPr>
              <a:t>Ball skills</a:t>
            </a:r>
          </a:p>
          <a:p>
            <a:pPr marL="342900" indent="-342900">
              <a:buFont typeface="Arial" panose="020B0604020202020204" pitchFamily="34" charset="0"/>
              <a:buChar char="•"/>
            </a:pPr>
            <a:r>
              <a:rPr lang="en-GB" sz="2500" dirty="0">
                <a:latin typeface="Comic Sans MS" panose="030F0702030302020204" pitchFamily="66" charset="0"/>
              </a:rPr>
              <a:t>Running, stopping and command games</a:t>
            </a:r>
          </a:p>
          <a:p>
            <a:pPr marL="342900" indent="-342900">
              <a:buFont typeface="Arial" panose="020B0604020202020204" pitchFamily="34" charset="0"/>
              <a:buChar char="•"/>
            </a:pPr>
            <a:r>
              <a:rPr lang="en-GB" sz="2500" dirty="0">
                <a:latin typeface="Comic Sans MS" panose="030F0702030302020204" pitchFamily="66" charset="0"/>
              </a:rPr>
              <a:t>Gymnastics</a:t>
            </a:r>
          </a:p>
          <a:p>
            <a:pPr marL="342900" indent="-342900">
              <a:buFont typeface="Arial" panose="020B0604020202020204" pitchFamily="34" charset="0"/>
              <a:buChar char="•"/>
            </a:pPr>
            <a:r>
              <a:rPr lang="en-GB" sz="2500" dirty="0">
                <a:latin typeface="Comic Sans MS" panose="030F0702030302020204" pitchFamily="66" charset="0"/>
              </a:rPr>
              <a:t>Jumping </a:t>
            </a:r>
          </a:p>
          <a:p>
            <a:pPr marL="342900" indent="-342900">
              <a:buFont typeface="Arial" panose="020B0604020202020204" pitchFamily="34" charset="0"/>
              <a:buChar char="•"/>
            </a:pPr>
            <a:r>
              <a:rPr lang="en-GB" sz="2500" dirty="0">
                <a:latin typeface="Comic Sans MS" panose="030F0702030302020204" pitchFamily="66" charset="0"/>
              </a:rPr>
              <a:t>Throwing and catching (Target games)</a:t>
            </a:r>
          </a:p>
          <a:p>
            <a:pPr marL="342900" indent="-342900">
              <a:buFont typeface="Arial" panose="020B0604020202020204" pitchFamily="34" charset="0"/>
              <a:buChar char="•"/>
            </a:pPr>
            <a:r>
              <a:rPr lang="en-GB" sz="2500" dirty="0">
                <a:latin typeface="Comic Sans MS" panose="030F0702030302020204" pitchFamily="66" charset="0"/>
              </a:rPr>
              <a:t>Games – athletics</a:t>
            </a:r>
          </a:p>
          <a:p>
            <a:pPr marL="342900" indent="-342900">
              <a:buFont typeface="Arial" panose="020B0604020202020204" pitchFamily="34" charset="0"/>
              <a:buChar char="•"/>
            </a:pPr>
            <a:r>
              <a:rPr lang="en-GB" sz="2500" dirty="0">
                <a:latin typeface="Comic Sans MS" panose="030F0702030302020204" pitchFamily="66" charset="0"/>
              </a:rPr>
              <a:t>Football, basketball </a:t>
            </a:r>
          </a:p>
          <a:p>
            <a:endParaRPr lang="en-GB" sz="2500" dirty="0">
              <a:latin typeface="Comic Sans MS" panose="030F0702030302020204" pitchFamily="66" charset="0"/>
            </a:endParaRPr>
          </a:p>
          <a:p>
            <a:r>
              <a:rPr lang="en-GB" sz="2500" dirty="0">
                <a:latin typeface="Comic Sans MS" panose="030F0702030302020204" pitchFamily="66" charset="0"/>
              </a:rPr>
              <a:t>Later in the year, your child may attend swimming. </a:t>
            </a:r>
          </a:p>
          <a:p>
            <a:endParaRPr lang="en-GB" sz="2500" dirty="0">
              <a:latin typeface="Comic Sans MS" panose="030F0702030302020204" pitchFamily="66" charset="0"/>
            </a:endParaRPr>
          </a:p>
          <a:p>
            <a:endParaRPr lang="en-GB" sz="2500" dirty="0">
              <a:latin typeface="Comic Sans MS" panose="030F0702030302020204" pitchFamily="66" charset="0"/>
            </a:endParaRPr>
          </a:p>
          <a:p>
            <a:endParaRPr lang="en-GB" sz="2500" dirty="0">
              <a:latin typeface="Comic Sans MS" panose="030F0702030302020204" pitchFamily="66" charset="0"/>
            </a:endParaRPr>
          </a:p>
        </p:txBody>
      </p:sp>
    </p:spTree>
    <p:extLst>
      <p:ext uri="{BB962C8B-B14F-4D97-AF65-F5344CB8AC3E}">
        <p14:creationId xmlns:p14="http://schemas.microsoft.com/office/powerpoint/2010/main" val="764445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245858" y="1605593"/>
            <a:ext cx="5569328" cy="1044249"/>
          </a:xfrm>
          <a:prstGeom prst="rect">
            <a:avLst/>
          </a:prstGeom>
        </p:spPr>
      </p:pic>
      <p:sp>
        <p:nvSpPr>
          <p:cNvPr id="3" name="TextBox 3"/>
          <p:cNvSpPr txBox="1"/>
          <p:nvPr/>
        </p:nvSpPr>
        <p:spPr>
          <a:xfrm>
            <a:off x="2323323" y="1840376"/>
            <a:ext cx="3453055" cy="565539"/>
          </a:xfrm>
          <a:prstGeom prst="rect">
            <a:avLst/>
          </a:prstGeom>
          <a:solidFill>
            <a:schemeClr val="tx2">
              <a:lumMod val="40000"/>
              <a:lumOff val="60000"/>
            </a:schemeClr>
          </a:solidFill>
        </p:spPr>
        <p:txBody>
          <a:bodyPr lIns="0" tIns="0" rIns="0" bIns="0" rtlCol="0" anchor="t">
            <a:spAutoFit/>
          </a:bodyPr>
          <a:lstStyle/>
          <a:p>
            <a:pPr algn="ctr">
              <a:lnSpc>
                <a:spcPts val="4242"/>
              </a:lnSpc>
            </a:pPr>
            <a:r>
              <a:rPr lang="en-US" sz="4200" dirty="0">
                <a:solidFill>
                  <a:srgbClr val="433831"/>
                </a:solidFill>
                <a:latin typeface="Alegreya Medium Bold"/>
              </a:rPr>
              <a:t>PE kits</a:t>
            </a:r>
          </a:p>
        </p:txBody>
      </p:sp>
      <p:pic>
        <p:nvPicPr>
          <p:cNvPr id="18" name="Picture 18"/>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92869" y="7687850"/>
            <a:ext cx="678743" cy="606323"/>
          </a:xfrm>
          <a:prstGeom prst="rect">
            <a:avLst/>
          </a:prstGeom>
        </p:spPr>
      </p:pic>
      <p:pic>
        <p:nvPicPr>
          <p:cNvPr id="19" name="Picture 19"/>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441218" y="8965596"/>
            <a:ext cx="3352965" cy="2840876"/>
          </a:xfrm>
          <a:prstGeom prst="rect">
            <a:avLst/>
          </a:prstGeom>
        </p:spPr>
      </p:pic>
      <p:pic>
        <p:nvPicPr>
          <p:cNvPr id="20" name="Picture 20"/>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800000">
            <a:off x="14161143" y="-1503017"/>
            <a:ext cx="3352965" cy="2840876"/>
          </a:xfrm>
          <a:prstGeom prst="rect">
            <a:avLst/>
          </a:prstGeom>
        </p:spPr>
      </p:pic>
      <p:pic>
        <p:nvPicPr>
          <p:cNvPr id="21" name="Picture 21"/>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001715">
            <a:off x="8418985" y="7650510"/>
            <a:ext cx="1450030" cy="1130633"/>
          </a:xfrm>
          <a:prstGeom prst="rect">
            <a:avLst/>
          </a:prstGeom>
        </p:spPr>
      </p:pic>
      <p:pic>
        <p:nvPicPr>
          <p:cNvPr id="22" name="Picture 2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649553">
            <a:off x="16984578" y="2613968"/>
            <a:ext cx="1562518" cy="1289788"/>
          </a:xfrm>
          <a:prstGeom prst="rect">
            <a:avLst/>
          </a:prstGeom>
        </p:spPr>
      </p:pic>
      <p:grpSp>
        <p:nvGrpSpPr>
          <p:cNvPr id="23" name="Group 23"/>
          <p:cNvGrpSpPr/>
          <p:nvPr/>
        </p:nvGrpSpPr>
        <p:grpSpPr>
          <a:xfrm>
            <a:off x="10609179" y="9850018"/>
            <a:ext cx="1172978" cy="1172978"/>
            <a:chOff x="0" y="0"/>
            <a:chExt cx="1563971" cy="1563971"/>
          </a:xfrm>
          <a:solidFill>
            <a:schemeClr val="tx2">
              <a:lumMod val="40000"/>
              <a:lumOff val="60000"/>
            </a:schemeClr>
          </a:solidFill>
        </p:grpSpPr>
        <p:grpSp>
          <p:nvGrpSpPr>
            <p:cNvPr id="24" name="Group 24"/>
            <p:cNvGrpSpPr/>
            <p:nvPr/>
          </p:nvGrpSpPr>
          <p:grpSpPr>
            <a:xfrm>
              <a:off x="0" y="0"/>
              <a:ext cx="1563971" cy="1563971"/>
              <a:chOff x="0" y="0"/>
              <a:chExt cx="812800" cy="812800"/>
            </a:xfrm>
            <a:grpFill/>
          </p:grpSpPr>
          <p:sp>
            <p:nvSpPr>
              <p:cNvPr id="25" name="Freeform 2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6" name="TextBox 26"/>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27" name="Group 27"/>
            <p:cNvGrpSpPr/>
            <p:nvPr/>
          </p:nvGrpSpPr>
          <p:grpSpPr>
            <a:xfrm>
              <a:off x="167370" y="167370"/>
              <a:ext cx="1229231" cy="1229231"/>
              <a:chOff x="0" y="0"/>
              <a:chExt cx="812800" cy="812800"/>
            </a:xfrm>
            <a:grpFill/>
          </p:grpSpPr>
          <p:sp>
            <p:nvSpPr>
              <p:cNvPr id="28" name="Freeform 2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9" name="TextBox 29"/>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30" name="Group 30"/>
          <p:cNvGrpSpPr/>
          <p:nvPr/>
        </p:nvGrpSpPr>
        <p:grpSpPr>
          <a:xfrm>
            <a:off x="6237930" y="-571110"/>
            <a:ext cx="1142219" cy="1142219"/>
            <a:chOff x="0" y="0"/>
            <a:chExt cx="1522959" cy="1522959"/>
          </a:xfrm>
          <a:solidFill>
            <a:schemeClr val="tx2">
              <a:lumMod val="40000"/>
              <a:lumOff val="60000"/>
            </a:schemeClr>
          </a:solidFill>
        </p:grpSpPr>
        <p:grpSp>
          <p:nvGrpSpPr>
            <p:cNvPr id="31" name="Group 31"/>
            <p:cNvGrpSpPr/>
            <p:nvPr/>
          </p:nvGrpSpPr>
          <p:grpSpPr>
            <a:xfrm>
              <a:off x="0" y="0"/>
              <a:ext cx="1522959" cy="1522959"/>
              <a:chOff x="0" y="0"/>
              <a:chExt cx="812800" cy="812800"/>
            </a:xfrm>
            <a:grpFill/>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3" name="TextBox 33"/>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34" name="Group 34"/>
            <p:cNvGrpSpPr/>
            <p:nvPr/>
          </p:nvGrpSpPr>
          <p:grpSpPr>
            <a:xfrm>
              <a:off x="162981" y="162981"/>
              <a:ext cx="1196997" cy="1196997"/>
              <a:chOff x="0" y="0"/>
              <a:chExt cx="812800" cy="812800"/>
            </a:xfrm>
            <a:grpFill/>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6" name="TextBox 36"/>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37" name="Picture 37"/>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118492" y="-999804"/>
            <a:ext cx="4294383" cy="4114800"/>
          </a:xfrm>
          <a:prstGeom prst="rect">
            <a:avLst/>
          </a:prstGeom>
        </p:spPr>
      </p:pic>
      <p:pic>
        <p:nvPicPr>
          <p:cNvPr id="38" name="Picture 38"/>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10800000">
            <a:off x="15366916" y="7231994"/>
            <a:ext cx="4294383" cy="4114800"/>
          </a:xfrm>
          <a:prstGeom prst="rect">
            <a:avLst/>
          </a:prstGeom>
        </p:spPr>
      </p:pic>
      <p:sp>
        <p:nvSpPr>
          <p:cNvPr id="39" name="TextBox 38">
            <a:extLst>
              <a:ext uri="{FF2B5EF4-FFF2-40B4-BE49-F238E27FC236}">
                <a16:creationId xmlns:a16="http://schemas.microsoft.com/office/drawing/2014/main" id="{7C251C99-CA9B-4312-B020-476A5758A439}"/>
              </a:ext>
            </a:extLst>
          </p:cNvPr>
          <p:cNvSpPr txBox="1"/>
          <p:nvPr/>
        </p:nvSpPr>
        <p:spPr>
          <a:xfrm>
            <a:off x="1870117" y="2899017"/>
            <a:ext cx="8758012" cy="7017306"/>
          </a:xfrm>
          <a:prstGeom prst="rect">
            <a:avLst/>
          </a:prstGeom>
          <a:solidFill>
            <a:schemeClr val="tx2">
              <a:lumMod val="40000"/>
              <a:lumOff val="60000"/>
            </a:schemeClr>
          </a:solidFill>
        </p:spPr>
        <p:txBody>
          <a:bodyPr wrap="square" rtlCol="0">
            <a:spAutoFit/>
          </a:bodyPr>
          <a:lstStyle/>
          <a:p>
            <a:pPr marL="342900" indent="-342900">
              <a:buFont typeface="Arial" panose="020B0604020202020204" pitchFamily="34" charset="0"/>
              <a:buChar char="•"/>
            </a:pPr>
            <a:r>
              <a:rPr lang="en-GB" sz="2500" dirty="0">
                <a:latin typeface="Comic Sans MS" panose="030F0702030302020204" pitchFamily="66" charset="0"/>
              </a:rPr>
              <a:t>Dark plain jogging bottoms</a:t>
            </a:r>
          </a:p>
          <a:p>
            <a:pPr marL="342900" indent="-342900">
              <a:buFont typeface="Arial" panose="020B0604020202020204" pitchFamily="34" charset="0"/>
              <a:buChar char="•"/>
            </a:pPr>
            <a:r>
              <a:rPr lang="en-GB" sz="2500" dirty="0">
                <a:latin typeface="Comic Sans MS" panose="030F0702030302020204" pitchFamily="66" charset="0"/>
              </a:rPr>
              <a:t>Dark plain jumper</a:t>
            </a:r>
          </a:p>
          <a:p>
            <a:pPr marL="342900" indent="-342900">
              <a:buFont typeface="Arial" panose="020B0604020202020204" pitchFamily="34" charset="0"/>
              <a:buChar char="•"/>
            </a:pPr>
            <a:r>
              <a:rPr lang="en-GB" sz="2500" dirty="0">
                <a:latin typeface="Comic Sans MS" panose="030F0702030302020204" pitchFamily="66" charset="0"/>
              </a:rPr>
              <a:t>White t-shirt</a:t>
            </a:r>
          </a:p>
          <a:p>
            <a:pPr marL="342900" indent="-342900">
              <a:buFont typeface="Arial" panose="020B0604020202020204" pitchFamily="34" charset="0"/>
              <a:buChar char="•"/>
            </a:pPr>
            <a:r>
              <a:rPr lang="en-GB" sz="2500" dirty="0">
                <a:latin typeface="Comic Sans MS" panose="030F0702030302020204" pitchFamily="66" charset="0"/>
              </a:rPr>
              <a:t>Trainers</a:t>
            </a:r>
          </a:p>
          <a:p>
            <a:endParaRPr lang="en-GB" sz="2500" dirty="0">
              <a:latin typeface="Comic Sans MS" panose="030F0702030302020204" pitchFamily="66" charset="0"/>
            </a:endParaRPr>
          </a:p>
          <a:p>
            <a:r>
              <a:rPr lang="en-GB" sz="2500" dirty="0">
                <a:latin typeface="Comic Sans MS" panose="030F0702030302020204" pitchFamily="66" charset="0"/>
              </a:rPr>
              <a:t>PE kits should stay in lockers for the whole half term. They will be sent home to wash at half term.</a:t>
            </a:r>
          </a:p>
          <a:p>
            <a:endParaRPr lang="en-GB" sz="2500" dirty="0">
              <a:latin typeface="Comic Sans MS" panose="030F0702030302020204" pitchFamily="66" charset="0"/>
            </a:endParaRPr>
          </a:p>
          <a:p>
            <a:r>
              <a:rPr lang="en-GB" sz="2500" dirty="0">
                <a:latin typeface="Comic Sans MS" panose="030F0702030302020204" pitchFamily="66" charset="0"/>
              </a:rPr>
              <a:t>If you would like to wash the kit more regularly, children may bring home on a Friday but must return on a Monday.</a:t>
            </a:r>
          </a:p>
          <a:p>
            <a:endParaRPr lang="en-GB" sz="2500" dirty="0">
              <a:latin typeface="Comic Sans MS" panose="030F0702030302020204" pitchFamily="66" charset="0"/>
            </a:endParaRPr>
          </a:p>
          <a:p>
            <a:r>
              <a:rPr lang="en-GB" sz="2500" dirty="0">
                <a:latin typeface="Comic Sans MS" panose="030F0702030302020204" pitchFamily="66" charset="0"/>
              </a:rPr>
              <a:t>Girls and boys change separately for PE.</a:t>
            </a:r>
          </a:p>
          <a:p>
            <a:endParaRPr lang="en-GB" sz="2500" dirty="0">
              <a:latin typeface="Comic Sans MS" panose="030F0702030302020204" pitchFamily="66" charset="0"/>
            </a:endParaRPr>
          </a:p>
          <a:p>
            <a:r>
              <a:rPr lang="en-GB" sz="2500" dirty="0">
                <a:latin typeface="Comic Sans MS" panose="030F0702030302020204" pitchFamily="66" charset="0"/>
              </a:rPr>
              <a:t>If your child wears studded earrings, please ensure they can take them out themselves or don’t send them to school wearing earrings on PE days.</a:t>
            </a:r>
          </a:p>
          <a:p>
            <a:endParaRPr lang="en-GB" sz="2500" dirty="0">
              <a:latin typeface="Comic Sans MS" panose="030F0702030302020204" pitchFamily="66" charset="0"/>
            </a:endParaRPr>
          </a:p>
          <a:p>
            <a:endParaRPr lang="en-GB" sz="2500" dirty="0">
              <a:latin typeface="Comic Sans MS" panose="030F0702030302020204" pitchFamily="66" charset="0"/>
            </a:endParaRPr>
          </a:p>
        </p:txBody>
      </p:sp>
    </p:spTree>
    <p:extLst>
      <p:ext uri="{BB962C8B-B14F-4D97-AF65-F5344CB8AC3E}">
        <p14:creationId xmlns:p14="http://schemas.microsoft.com/office/powerpoint/2010/main" val="1799281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26131" y="1807800"/>
            <a:ext cx="8246992" cy="1546311"/>
          </a:xfrm>
          <a:prstGeom prst="rect">
            <a:avLst/>
          </a:prstGeom>
        </p:spPr>
      </p:pic>
      <p:sp>
        <p:nvSpPr>
          <p:cNvPr id="3" name="TextBox 3"/>
          <p:cNvSpPr txBox="1"/>
          <p:nvPr/>
        </p:nvSpPr>
        <p:spPr>
          <a:xfrm>
            <a:off x="1960388" y="2270375"/>
            <a:ext cx="3453055" cy="1091946"/>
          </a:xfrm>
          <a:prstGeom prst="rect">
            <a:avLst/>
          </a:prstGeom>
          <a:solidFill>
            <a:schemeClr val="tx2">
              <a:lumMod val="40000"/>
              <a:lumOff val="60000"/>
            </a:schemeClr>
          </a:solidFill>
        </p:spPr>
        <p:txBody>
          <a:bodyPr lIns="0" tIns="0" rIns="0" bIns="0" rtlCol="0" anchor="t">
            <a:spAutoFit/>
          </a:bodyPr>
          <a:lstStyle/>
          <a:p>
            <a:pPr algn="ctr">
              <a:lnSpc>
                <a:spcPts val="4242"/>
              </a:lnSpc>
            </a:pPr>
            <a:r>
              <a:rPr lang="en-US" sz="4200">
                <a:solidFill>
                  <a:srgbClr val="433831"/>
                </a:solidFill>
                <a:latin typeface="Alegreya Medium Bold"/>
              </a:rPr>
              <a:t>Educational visits</a:t>
            </a:r>
          </a:p>
        </p:txBody>
      </p:sp>
      <p:grpSp>
        <p:nvGrpSpPr>
          <p:cNvPr id="4" name="Group 4"/>
          <p:cNvGrpSpPr/>
          <p:nvPr/>
        </p:nvGrpSpPr>
        <p:grpSpPr>
          <a:xfrm rot="-309947">
            <a:off x="9460506" y="1040086"/>
            <a:ext cx="5629656" cy="5168680"/>
            <a:chOff x="0" y="0"/>
            <a:chExt cx="1737657" cy="1595371"/>
          </a:xfrm>
          <a:solidFill>
            <a:schemeClr val="tx2">
              <a:lumMod val="40000"/>
              <a:lumOff val="60000"/>
            </a:schemeClr>
          </a:solidFill>
        </p:grpSpPr>
        <p:sp>
          <p:nvSpPr>
            <p:cNvPr id="5" name="Freeform 5"/>
            <p:cNvSpPr/>
            <p:nvPr/>
          </p:nvSpPr>
          <p:spPr>
            <a:xfrm>
              <a:off x="0" y="0"/>
              <a:ext cx="1737657" cy="1595371"/>
            </a:xfrm>
            <a:custGeom>
              <a:avLst/>
              <a:gdLst/>
              <a:ahLst/>
              <a:cxnLst/>
              <a:rect l="l" t="t" r="r" b="b"/>
              <a:pathLst>
                <a:path w="1737657" h="1595371">
                  <a:moveTo>
                    <a:pt x="0" y="0"/>
                  </a:moveTo>
                  <a:lnTo>
                    <a:pt x="1737657" y="0"/>
                  </a:lnTo>
                  <a:lnTo>
                    <a:pt x="1737657" y="1595371"/>
                  </a:lnTo>
                  <a:lnTo>
                    <a:pt x="0" y="1595371"/>
                  </a:lnTo>
                  <a:close/>
                </a:path>
              </a:pathLst>
            </a:custGeom>
            <a:grpFill/>
          </p:spPr>
        </p:sp>
        <p:sp>
          <p:nvSpPr>
            <p:cNvPr id="6" name="TextBox 6"/>
            <p:cNvSpPr txBox="1"/>
            <p:nvPr/>
          </p:nvSpPr>
          <p:spPr>
            <a:xfrm>
              <a:off x="0" y="-38100"/>
              <a:ext cx="812800" cy="850900"/>
            </a:xfrm>
            <a:prstGeom prst="rect">
              <a:avLst/>
            </a:prstGeom>
            <a:grpFill/>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rot="454389">
            <a:off x="11207415" y="4831859"/>
            <a:ext cx="5188182" cy="4763354"/>
            <a:chOff x="0" y="0"/>
            <a:chExt cx="1737657" cy="1595371"/>
          </a:xfrm>
          <a:solidFill>
            <a:schemeClr val="tx2">
              <a:lumMod val="40000"/>
              <a:lumOff val="60000"/>
            </a:schemeClr>
          </a:solidFill>
        </p:grpSpPr>
        <p:sp>
          <p:nvSpPr>
            <p:cNvPr id="10" name="Freeform 10"/>
            <p:cNvSpPr/>
            <p:nvPr/>
          </p:nvSpPr>
          <p:spPr>
            <a:xfrm>
              <a:off x="0" y="0"/>
              <a:ext cx="1737657" cy="1595371"/>
            </a:xfrm>
            <a:custGeom>
              <a:avLst/>
              <a:gdLst/>
              <a:ahLst/>
              <a:cxnLst/>
              <a:rect l="l" t="t" r="r" b="b"/>
              <a:pathLst>
                <a:path w="1737657" h="1595371">
                  <a:moveTo>
                    <a:pt x="0" y="0"/>
                  </a:moveTo>
                  <a:lnTo>
                    <a:pt x="1737657" y="0"/>
                  </a:lnTo>
                  <a:lnTo>
                    <a:pt x="1737657" y="1595371"/>
                  </a:lnTo>
                  <a:lnTo>
                    <a:pt x="0" y="1595371"/>
                  </a:lnTo>
                  <a:close/>
                </a:path>
              </a:pathLst>
            </a:custGeom>
            <a:grpFill/>
          </p:spPr>
        </p:sp>
        <p:sp>
          <p:nvSpPr>
            <p:cNvPr id="11" name="TextBox 11"/>
            <p:cNvSpPr txBox="1"/>
            <p:nvPr/>
          </p:nvSpPr>
          <p:spPr>
            <a:xfrm>
              <a:off x="0" y="-38100"/>
              <a:ext cx="812800" cy="850900"/>
            </a:xfrm>
            <a:prstGeom prst="rect">
              <a:avLst/>
            </a:prstGeom>
            <a:grpFill/>
          </p:spPr>
          <p:txBody>
            <a:bodyPr lIns="50800" tIns="50800" rIns="50800" bIns="50800" rtlCol="0" anchor="ctr"/>
            <a:lstStyle/>
            <a:p>
              <a:pPr algn="ctr">
                <a:lnSpc>
                  <a:spcPts val="2659"/>
                </a:lnSpc>
                <a:spcBef>
                  <a:spcPct val="0"/>
                </a:spcBef>
              </a:pPr>
              <a:endParaRPr/>
            </a:p>
          </p:txBody>
        </p:sp>
      </p:grpSp>
      <p:pic>
        <p:nvPicPr>
          <p:cNvPr id="14" name="Picture 1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26274" y="3354111"/>
            <a:ext cx="678743" cy="606323"/>
          </a:xfrm>
          <a:prstGeom prst="rect">
            <a:avLst/>
          </a:prstGeom>
        </p:spPr>
      </p:pic>
      <p:pic>
        <p:nvPicPr>
          <p:cNvPr id="16" name="Picture 16"/>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26131" y="4622049"/>
            <a:ext cx="678743" cy="695462"/>
          </a:xfrm>
          <a:prstGeom prst="rect">
            <a:avLst/>
          </a:prstGeom>
        </p:spPr>
      </p:pic>
      <p:pic>
        <p:nvPicPr>
          <p:cNvPr id="17" name="Picture 17"/>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26130" y="6129382"/>
            <a:ext cx="678743" cy="606323"/>
          </a:xfrm>
          <a:prstGeom prst="rect">
            <a:avLst/>
          </a:prstGeom>
        </p:spPr>
      </p:pic>
      <p:pic>
        <p:nvPicPr>
          <p:cNvPr id="18" name="Picture 18"/>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26274" y="7356846"/>
            <a:ext cx="678743" cy="606323"/>
          </a:xfrm>
          <a:prstGeom prst="rect">
            <a:avLst/>
          </a:prstGeom>
        </p:spPr>
      </p:pic>
      <p:pic>
        <p:nvPicPr>
          <p:cNvPr id="19" name="Picture 19"/>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441218" y="8965596"/>
            <a:ext cx="3352965" cy="2840876"/>
          </a:xfrm>
          <a:prstGeom prst="rect">
            <a:avLst/>
          </a:prstGeom>
        </p:spPr>
      </p:pic>
      <p:pic>
        <p:nvPicPr>
          <p:cNvPr id="20" name="Picture 20"/>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800000">
            <a:off x="14161143" y="-1503017"/>
            <a:ext cx="3352965" cy="2840876"/>
          </a:xfrm>
          <a:prstGeom prst="rect">
            <a:avLst/>
          </a:prstGeom>
        </p:spPr>
      </p:pic>
      <p:pic>
        <p:nvPicPr>
          <p:cNvPr id="21" name="Picture 21"/>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001715">
            <a:off x="8418985" y="7650510"/>
            <a:ext cx="1450030" cy="1130633"/>
          </a:xfrm>
          <a:prstGeom prst="rect">
            <a:avLst/>
          </a:prstGeom>
        </p:spPr>
      </p:pic>
      <p:pic>
        <p:nvPicPr>
          <p:cNvPr id="22" name="Picture 2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649553">
            <a:off x="16984578" y="2613968"/>
            <a:ext cx="1562518" cy="1289788"/>
          </a:xfrm>
          <a:prstGeom prst="rect">
            <a:avLst/>
          </a:prstGeom>
        </p:spPr>
      </p:pic>
      <p:grpSp>
        <p:nvGrpSpPr>
          <p:cNvPr id="23" name="Group 23"/>
          <p:cNvGrpSpPr/>
          <p:nvPr/>
        </p:nvGrpSpPr>
        <p:grpSpPr>
          <a:xfrm>
            <a:off x="10609179" y="9850018"/>
            <a:ext cx="1172978" cy="1172978"/>
            <a:chOff x="0" y="0"/>
            <a:chExt cx="1563971" cy="1563971"/>
          </a:xfrm>
          <a:solidFill>
            <a:schemeClr val="tx2">
              <a:lumMod val="40000"/>
              <a:lumOff val="60000"/>
            </a:schemeClr>
          </a:solidFill>
        </p:grpSpPr>
        <p:grpSp>
          <p:nvGrpSpPr>
            <p:cNvPr id="24" name="Group 24"/>
            <p:cNvGrpSpPr/>
            <p:nvPr/>
          </p:nvGrpSpPr>
          <p:grpSpPr>
            <a:xfrm>
              <a:off x="0" y="0"/>
              <a:ext cx="1563971" cy="1563971"/>
              <a:chOff x="0" y="0"/>
              <a:chExt cx="812800" cy="812800"/>
            </a:xfrm>
            <a:grpFill/>
          </p:grpSpPr>
          <p:sp>
            <p:nvSpPr>
              <p:cNvPr id="25" name="Freeform 2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6" name="TextBox 26"/>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27" name="Group 27"/>
            <p:cNvGrpSpPr/>
            <p:nvPr/>
          </p:nvGrpSpPr>
          <p:grpSpPr>
            <a:xfrm>
              <a:off x="167370" y="167370"/>
              <a:ext cx="1229231" cy="1229231"/>
              <a:chOff x="0" y="0"/>
              <a:chExt cx="812800" cy="812800"/>
            </a:xfrm>
            <a:grpFill/>
          </p:grpSpPr>
          <p:sp>
            <p:nvSpPr>
              <p:cNvPr id="28" name="Freeform 2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9" name="TextBox 29"/>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30" name="Group 30"/>
          <p:cNvGrpSpPr/>
          <p:nvPr/>
        </p:nvGrpSpPr>
        <p:grpSpPr>
          <a:xfrm>
            <a:off x="6237930" y="-571110"/>
            <a:ext cx="1142219" cy="1142219"/>
            <a:chOff x="0" y="0"/>
            <a:chExt cx="1522959" cy="1522959"/>
          </a:xfrm>
          <a:solidFill>
            <a:schemeClr val="tx2">
              <a:lumMod val="40000"/>
              <a:lumOff val="60000"/>
            </a:schemeClr>
          </a:solidFill>
        </p:grpSpPr>
        <p:grpSp>
          <p:nvGrpSpPr>
            <p:cNvPr id="31" name="Group 31"/>
            <p:cNvGrpSpPr/>
            <p:nvPr/>
          </p:nvGrpSpPr>
          <p:grpSpPr>
            <a:xfrm>
              <a:off x="0" y="0"/>
              <a:ext cx="1522959" cy="1522959"/>
              <a:chOff x="0" y="0"/>
              <a:chExt cx="812800" cy="812800"/>
            </a:xfrm>
            <a:grpFill/>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3" name="TextBox 33"/>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34" name="Group 34"/>
            <p:cNvGrpSpPr/>
            <p:nvPr/>
          </p:nvGrpSpPr>
          <p:grpSpPr>
            <a:xfrm>
              <a:off x="162981" y="162981"/>
              <a:ext cx="1196997" cy="1196997"/>
              <a:chOff x="0" y="0"/>
              <a:chExt cx="812800" cy="812800"/>
            </a:xfrm>
            <a:grpFill/>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6" name="TextBox 36"/>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37" name="Picture 37"/>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118492" y="-999804"/>
            <a:ext cx="4294383" cy="4114800"/>
          </a:xfrm>
          <a:prstGeom prst="rect">
            <a:avLst/>
          </a:prstGeom>
        </p:spPr>
      </p:pic>
      <p:pic>
        <p:nvPicPr>
          <p:cNvPr id="38" name="Picture 38"/>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10800000">
            <a:off x="15366916" y="7231994"/>
            <a:ext cx="4294383" cy="4114800"/>
          </a:xfrm>
          <a:prstGeom prst="rect">
            <a:avLst/>
          </a:prstGeom>
        </p:spPr>
      </p:pic>
      <p:sp>
        <p:nvSpPr>
          <p:cNvPr id="39" name="TextBox 38"/>
          <p:cNvSpPr txBox="1"/>
          <p:nvPr/>
        </p:nvSpPr>
        <p:spPr>
          <a:xfrm>
            <a:off x="1960388" y="3362321"/>
            <a:ext cx="5659612" cy="3970318"/>
          </a:xfrm>
          <a:prstGeom prst="rect">
            <a:avLst/>
          </a:prstGeom>
          <a:solidFill>
            <a:schemeClr val="tx2">
              <a:lumMod val="40000"/>
              <a:lumOff val="60000"/>
            </a:schemeClr>
          </a:solidFill>
        </p:spPr>
        <p:txBody>
          <a:bodyPr wrap="square" rtlCol="0">
            <a:spAutoFit/>
          </a:bodyPr>
          <a:lstStyle/>
          <a:p>
            <a:r>
              <a:rPr lang="en-GB" sz="2800" b="1" dirty="0"/>
              <a:t>PGL- Y6 residential visit- Autumn Term</a:t>
            </a:r>
          </a:p>
          <a:p>
            <a:endParaRPr lang="en-GB" sz="2800" b="1" dirty="0"/>
          </a:p>
          <a:p>
            <a:r>
              <a:rPr lang="en-GB" sz="2800" b="1" dirty="0"/>
              <a:t>We will update this with trips as they happen in the year. </a:t>
            </a:r>
          </a:p>
          <a:p>
            <a:endParaRPr lang="en-GB" sz="2800" b="1" dirty="0"/>
          </a:p>
          <a:p>
            <a:endParaRPr lang="en-GB" sz="2800" b="1" dirty="0"/>
          </a:p>
          <a:p>
            <a:endParaRPr lang="en-GB" sz="2800" b="1" dirty="0"/>
          </a:p>
          <a:p>
            <a:endParaRPr lang="en-GB" sz="2800" b="1" dirty="0"/>
          </a:p>
        </p:txBody>
      </p:sp>
      <p:pic>
        <p:nvPicPr>
          <p:cNvPr id="41" name="Picture 40"/>
          <p:cNvPicPr>
            <a:picLocks noChangeAspect="1"/>
          </p:cNvPicPr>
          <p:nvPr/>
        </p:nvPicPr>
        <p:blipFill rotWithShape="1">
          <a:blip r:embed="rId14"/>
          <a:srcRect l="73427" t="37500" r="1975" b="38542"/>
          <a:stretch/>
        </p:blipFill>
        <p:spPr>
          <a:xfrm rot="21307547">
            <a:off x="9753644" y="1560480"/>
            <a:ext cx="5136120" cy="2812636"/>
          </a:xfrm>
          <a:prstGeom prst="rect">
            <a:avLst/>
          </a:prstGeom>
          <a:solidFill>
            <a:schemeClr val="tx2">
              <a:lumMod val="40000"/>
              <a:lumOff val="60000"/>
            </a:schemeClr>
          </a:solidFill>
        </p:spPr>
      </p:pic>
      <p:pic>
        <p:nvPicPr>
          <p:cNvPr id="42" name="Picture 41"/>
          <p:cNvPicPr>
            <a:picLocks noChangeAspect="1"/>
          </p:cNvPicPr>
          <p:nvPr/>
        </p:nvPicPr>
        <p:blipFill rotWithShape="1">
          <a:blip r:embed="rId15"/>
          <a:srcRect l="48829" t="54167" r="28331" b="17708"/>
          <a:stretch/>
        </p:blipFill>
        <p:spPr>
          <a:xfrm rot="616459">
            <a:off x="11794574" y="5518294"/>
            <a:ext cx="4282781" cy="2965002"/>
          </a:xfrm>
          <a:prstGeom prst="rect">
            <a:avLst/>
          </a:prstGeom>
          <a:solidFill>
            <a:schemeClr val="tx2">
              <a:lumMod val="40000"/>
              <a:lumOff val="60000"/>
            </a:schemeClr>
          </a:solid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p:nvPr/>
        </p:nvGrpSpPr>
        <p:grpSpPr>
          <a:xfrm rot="-743815">
            <a:off x="740388" y="945682"/>
            <a:ext cx="4843085" cy="4446515"/>
            <a:chOff x="0" y="0"/>
            <a:chExt cx="1737657" cy="1595371"/>
          </a:xfrm>
          <a:solidFill>
            <a:schemeClr val="tx2">
              <a:lumMod val="40000"/>
              <a:lumOff val="60000"/>
            </a:schemeClr>
          </a:solidFill>
        </p:grpSpPr>
        <p:sp>
          <p:nvSpPr>
            <p:cNvPr id="3" name="Freeform 3"/>
            <p:cNvSpPr/>
            <p:nvPr/>
          </p:nvSpPr>
          <p:spPr>
            <a:xfrm>
              <a:off x="0" y="0"/>
              <a:ext cx="1737657" cy="1595371"/>
            </a:xfrm>
            <a:custGeom>
              <a:avLst/>
              <a:gdLst/>
              <a:ahLst/>
              <a:cxnLst/>
              <a:rect l="l" t="t" r="r" b="b"/>
              <a:pathLst>
                <a:path w="1737657" h="1595371">
                  <a:moveTo>
                    <a:pt x="0" y="0"/>
                  </a:moveTo>
                  <a:lnTo>
                    <a:pt x="1737657" y="0"/>
                  </a:lnTo>
                  <a:lnTo>
                    <a:pt x="1737657" y="1595371"/>
                  </a:lnTo>
                  <a:lnTo>
                    <a:pt x="0" y="1595371"/>
                  </a:lnTo>
                  <a:close/>
                </a:path>
              </a:pathLst>
            </a:custGeom>
            <a:grpFill/>
          </p:spPr>
        </p:sp>
        <p:sp>
          <p:nvSpPr>
            <p:cNvPr id="4" name="TextBox 4"/>
            <p:cNvSpPr txBox="1"/>
            <p:nvPr/>
          </p:nvSpPr>
          <p:spPr>
            <a:xfrm>
              <a:off x="0" y="-38100"/>
              <a:ext cx="812800" cy="850900"/>
            </a:xfrm>
            <a:prstGeom prst="rect">
              <a:avLst/>
            </a:prstGeom>
            <a:grpFill/>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rot="-743815">
            <a:off x="906226" y="1145844"/>
            <a:ext cx="4435588" cy="3701250"/>
            <a:chOff x="0" y="0"/>
            <a:chExt cx="5914117" cy="4935000"/>
          </a:xfrm>
          <a:solidFill>
            <a:schemeClr val="tx2">
              <a:lumMod val="40000"/>
              <a:lumOff val="60000"/>
            </a:schemeClr>
          </a:solidFill>
        </p:grpSpPr>
        <p:pic>
          <p:nvPicPr>
            <p:cNvPr id="6" name="Picture 6"/>
            <p:cNvPicPr>
              <a:picLocks noChangeAspect="1"/>
            </p:cNvPicPr>
            <p:nvPr/>
          </p:nvPicPr>
          <p:blipFill>
            <a:blip r:embed="rId2"/>
            <a:srcRect t="22202" b="22202"/>
            <a:stretch>
              <a:fillRect/>
            </a:stretch>
          </p:blipFill>
          <p:spPr>
            <a:xfrm>
              <a:off x="0" y="0"/>
              <a:ext cx="5914117" cy="4935000"/>
            </a:xfrm>
            <a:prstGeom prst="rect">
              <a:avLst/>
            </a:prstGeom>
            <a:grpFill/>
          </p:spPr>
        </p:pic>
      </p:grpSp>
      <p:pic>
        <p:nvPicPr>
          <p:cNvPr id="7" name="Picture 7"/>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6918706" y="342808"/>
            <a:ext cx="9601384" cy="9601384"/>
          </a:xfrm>
          <a:prstGeom prst="rect">
            <a:avLst/>
          </a:prstGeom>
        </p:spPr>
      </p:pic>
      <p:sp>
        <p:nvSpPr>
          <p:cNvPr id="8" name="TextBox 8"/>
          <p:cNvSpPr txBox="1"/>
          <p:nvPr/>
        </p:nvSpPr>
        <p:spPr>
          <a:xfrm>
            <a:off x="7509204" y="1537262"/>
            <a:ext cx="8420389" cy="639699"/>
          </a:xfrm>
          <a:prstGeom prst="rect">
            <a:avLst/>
          </a:prstGeom>
          <a:solidFill>
            <a:schemeClr val="tx2">
              <a:lumMod val="40000"/>
              <a:lumOff val="60000"/>
            </a:schemeClr>
          </a:solidFill>
        </p:spPr>
        <p:txBody>
          <a:bodyPr lIns="0" tIns="0" rIns="0" bIns="0" rtlCol="0" anchor="t">
            <a:spAutoFit/>
          </a:bodyPr>
          <a:lstStyle/>
          <a:p>
            <a:pPr algn="ctr">
              <a:lnSpc>
                <a:spcPts val="4848"/>
              </a:lnSpc>
            </a:pPr>
            <a:r>
              <a:rPr lang="en-US" sz="4800">
                <a:solidFill>
                  <a:srgbClr val="5B4F47"/>
                </a:solidFill>
                <a:latin typeface="Alegreya Medium Bold"/>
              </a:rPr>
              <a:t>Key dates for the Autumn Term</a:t>
            </a:r>
          </a:p>
        </p:txBody>
      </p:sp>
      <p:grpSp>
        <p:nvGrpSpPr>
          <p:cNvPr id="9" name="Group 9"/>
          <p:cNvGrpSpPr/>
          <p:nvPr/>
        </p:nvGrpSpPr>
        <p:grpSpPr>
          <a:xfrm rot="847601">
            <a:off x="1033913" y="4838196"/>
            <a:ext cx="4883145" cy="4483295"/>
            <a:chOff x="0" y="0"/>
            <a:chExt cx="1737657" cy="1595371"/>
          </a:xfrm>
          <a:solidFill>
            <a:schemeClr val="tx2">
              <a:lumMod val="40000"/>
              <a:lumOff val="60000"/>
            </a:schemeClr>
          </a:solidFill>
        </p:grpSpPr>
        <p:sp>
          <p:nvSpPr>
            <p:cNvPr id="10" name="Freeform 10"/>
            <p:cNvSpPr/>
            <p:nvPr/>
          </p:nvSpPr>
          <p:spPr>
            <a:xfrm>
              <a:off x="0" y="0"/>
              <a:ext cx="1737657" cy="1595371"/>
            </a:xfrm>
            <a:custGeom>
              <a:avLst/>
              <a:gdLst/>
              <a:ahLst/>
              <a:cxnLst/>
              <a:rect l="l" t="t" r="r" b="b"/>
              <a:pathLst>
                <a:path w="1737657" h="1595371">
                  <a:moveTo>
                    <a:pt x="0" y="0"/>
                  </a:moveTo>
                  <a:lnTo>
                    <a:pt x="1737657" y="0"/>
                  </a:lnTo>
                  <a:lnTo>
                    <a:pt x="1737657" y="1595371"/>
                  </a:lnTo>
                  <a:lnTo>
                    <a:pt x="0" y="1595371"/>
                  </a:lnTo>
                  <a:close/>
                </a:path>
              </a:pathLst>
            </a:custGeom>
            <a:grpFill/>
          </p:spPr>
        </p:sp>
        <p:sp>
          <p:nvSpPr>
            <p:cNvPr id="11" name="TextBox 11"/>
            <p:cNvSpPr txBox="1"/>
            <p:nvPr/>
          </p:nvSpPr>
          <p:spPr>
            <a:xfrm>
              <a:off x="0" y="-38100"/>
              <a:ext cx="812800" cy="850900"/>
            </a:xfrm>
            <a:prstGeom prst="rect">
              <a:avLst/>
            </a:prstGeom>
            <a:grpFill/>
          </p:spPr>
          <p:txBody>
            <a:bodyPr lIns="50800" tIns="50800" rIns="50800" bIns="50800" rtlCol="0" anchor="ctr"/>
            <a:lstStyle/>
            <a:p>
              <a:pPr algn="ctr">
                <a:lnSpc>
                  <a:spcPts val="2659"/>
                </a:lnSpc>
                <a:spcBef>
                  <a:spcPct val="0"/>
                </a:spcBef>
              </a:pPr>
              <a:endParaRPr/>
            </a:p>
          </p:txBody>
        </p:sp>
      </p:grpSp>
      <p:grpSp>
        <p:nvGrpSpPr>
          <p:cNvPr id="12" name="Group 12"/>
          <p:cNvGrpSpPr/>
          <p:nvPr/>
        </p:nvGrpSpPr>
        <p:grpSpPr>
          <a:xfrm rot="847601">
            <a:off x="1282803" y="5041246"/>
            <a:ext cx="4472277" cy="3731866"/>
            <a:chOff x="0" y="0"/>
            <a:chExt cx="5963037" cy="4975821"/>
          </a:xfrm>
          <a:solidFill>
            <a:schemeClr val="tx2">
              <a:lumMod val="40000"/>
              <a:lumOff val="60000"/>
            </a:schemeClr>
          </a:solidFill>
        </p:grpSpPr>
        <p:pic>
          <p:nvPicPr>
            <p:cNvPr id="13" name="Picture 13"/>
            <p:cNvPicPr>
              <a:picLocks noChangeAspect="1"/>
            </p:cNvPicPr>
            <p:nvPr/>
          </p:nvPicPr>
          <p:blipFill>
            <a:blip r:embed="rId5"/>
            <a:srcRect t="8277" b="8277"/>
            <a:stretch>
              <a:fillRect/>
            </a:stretch>
          </p:blipFill>
          <p:spPr>
            <a:xfrm>
              <a:off x="0" y="0"/>
              <a:ext cx="5963037" cy="4975821"/>
            </a:xfrm>
            <a:prstGeom prst="rect">
              <a:avLst/>
            </a:prstGeom>
            <a:grpFill/>
          </p:spPr>
        </p:pic>
      </p:grpSp>
      <p:pic>
        <p:nvPicPr>
          <p:cNvPr id="19" name="Picture 19"/>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800000">
            <a:off x="14705440" y="-1389339"/>
            <a:ext cx="3352965" cy="2840876"/>
          </a:xfrm>
          <a:prstGeom prst="rect">
            <a:avLst/>
          </a:prstGeom>
        </p:spPr>
      </p:pic>
      <p:pic>
        <p:nvPicPr>
          <p:cNvPr id="20" name="Picture 20"/>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10496" y="8842342"/>
            <a:ext cx="3352965" cy="2840876"/>
          </a:xfrm>
          <a:prstGeom prst="rect">
            <a:avLst/>
          </a:prstGeom>
        </p:spPr>
      </p:pic>
      <p:pic>
        <p:nvPicPr>
          <p:cNvPr id="21" name="Picture 21"/>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001715">
            <a:off x="5895753" y="8697133"/>
            <a:ext cx="1450030" cy="1130633"/>
          </a:xfrm>
          <a:prstGeom prst="rect">
            <a:avLst/>
          </a:prstGeom>
        </p:spPr>
      </p:pic>
      <p:pic>
        <p:nvPicPr>
          <p:cNvPr id="22" name="Picture 2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649553">
            <a:off x="16915649" y="4829477"/>
            <a:ext cx="1562518" cy="1289788"/>
          </a:xfrm>
          <a:prstGeom prst="rect">
            <a:avLst/>
          </a:prstGeom>
        </p:spPr>
      </p:pic>
      <p:grpSp>
        <p:nvGrpSpPr>
          <p:cNvPr id="23" name="Group 23"/>
          <p:cNvGrpSpPr/>
          <p:nvPr/>
        </p:nvGrpSpPr>
        <p:grpSpPr>
          <a:xfrm>
            <a:off x="10609179" y="9850018"/>
            <a:ext cx="1172978" cy="1172978"/>
            <a:chOff x="0" y="0"/>
            <a:chExt cx="1563971" cy="1563971"/>
          </a:xfrm>
          <a:solidFill>
            <a:schemeClr val="tx2">
              <a:lumMod val="40000"/>
              <a:lumOff val="60000"/>
            </a:schemeClr>
          </a:solidFill>
        </p:grpSpPr>
        <p:grpSp>
          <p:nvGrpSpPr>
            <p:cNvPr id="24" name="Group 24"/>
            <p:cNvGrpSpPr/>
            <p:nvPr/>
          </p:nvGrpSpPr>
          <p:grpSpPr>
            <a:xfrm>
              <a:off x="0" y="0"/>
              <a:ext cx="1563971" cy="1563971"/>
              <a:chOff x="0" y="0"/>
              <a:chExt cx="812800" cy="812800"/>
            </a:xfrm>
            <a:grpFill/>
          </p:grpSpPr>
          <p:sp>
            <p:nvSpPr>
              <p:cNvPr id="25" name="Freeform 2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6" name="TextBox 26"/>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27" name="Group 27"/>
            <p:cNvGrpSpPr/>
            <p:nvPr/>
          </p:nvGrpSpPr>
          <p:grpSpPr>
            <a:xfrm>
              <a:off x="167370" y="167370"/>
              <a:ext cx="1229231" cy="1229231"/>
              <a:chOff x="0" y="0"/>
              <a:chExt cx="812800" cy="812800"/>
            </a:xfrm>
            <a:grpFill/>
          </p:grpSpPr>
          <p:sp>
            <p:nvSpPr>
              <p:cNvPr id="28" name="Freeform 28"/>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9" name="TextBox 29"/>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30" name="Group 30"/>
          <p:cNvGrpSpPr/>
          <p:nvPr/>
        </p:nvGrpSpPr>
        <p:grpSpPr>
          <a:xfrm>
            <a:off x="6237930" y="-571110"/>
            <a:ext cx="1142219" cy="1142219"/>
            <a:chOff x="0" y="0"/>
            <a:chExt cx="1522959" cy="1522959"/>
          </a:xfrm>
          <a:solidFill>
            <a:schemeClr val="tx2">
              <a:lumMod val="40000"/>
              <a:lumOff val="60000"/>
            </a:schemeClr>
          </a:solidFill>
        </p:grpSpPr>
        <p:grpSp>
          <p:nvGrpSpPr>
            <p:cNvPr id="31" name="Group 31"/>
            <p:cNvGrpSpPr/>
            <p:nvPr/>
          </p:nvGrpSpPr>
          <p:grpSpPr>
            <a:xfrm>
              <a:off x="0" y="0"/>
              <a:ext cx="1522959" cy="1522959"/>
              <a:chOff x="0" y="0"/>
              <a:chExt cx="812800" cy="812800"/>
            </a:xfrm>
            <a:grpFill/>
          </p:grpSpPr>
          <p:sp>
            <p:nvSpPr>
              <p:cNvPr id="32" name="Freeform 3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3" name="TextBox 33"/>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34" name="Group 34"/>
            <p:cNvGrpSpPr/>
            <p:nvPr/>
          </p:nvGrpSpPr>
          <p:grpSpPr>
            <a:xfrm>
              <a:off x="162981" y="162981"/>
              <a:ext cx="1196997" cy="1196997"/>
              <a:chOff x="0" y="0"/>
              <a:chExt cx="812800" cy="812800"/>
            </a:xfrm>
            <a:grpFill/>
          </p:grpSpPr>
          <p:sp>
            <p:nvSpPr>
              <p:cNvPr id="35" name="Freeform 3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6" name="TextBox 36"/>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37" name="Picture 37"/>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118492" y="-999804"/>
            <a:ext cx="4294383" cy="4114800"/>
          </a:xfrm>
          <a:prstGeom prst="rect">
            <a:avLst/>
          </a:prstGeom>
        </p:spPr>
      </p:pic>
      <p:pic>
        <p:nvPicPr>
          <p:cNvPr id="38" name="Picture 38"/>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10800000">
            <a:off x="15366916" y="7231994"/>
            <a:ext cx="4294383" cy="4114800"/>
          </a:xfrm>
          <a:prstGeom prst="rect">
            <a:avLst/>
          </a:prstGeom>
        </p:spPr>
      </p:pic>
      <p:sp>
        <p:nvSpPr>
          <p:cNvPr id="39" name="TextBox 38"/>
          <p:cNvSpPr txBox="1"/>
          <p:nvPr/>
        </p:nvSpPr>
        <p:spPr>
          <a:xfrm>
            <a:off x="8051319" y="2338270"/>
            <a:ext cx="9072250" cy="8617744"/>
          </a:xfrm>
          <a:prstGeom prst="rect">
            <a:avLst/>
          </a:prstGeom>
          <a:solidFill>
            <a:schemeClr val="tx2">
              <a:lumMod val="40000"/>
              <a:lumOff val="60000"/>
            </a:schemeClr>
          </a:solidFill>
        </p:spPr>
        <p:txBody>
          <a:bodyPr wrap="square" rtlCol="0">
            <a:spAutoFit/>
          </a:bodyPr>
          <a:lstStyle/>
          <a:p>
            <a:pPr marL="285750" indent="-285750">
              <a:buFont typeface="Wingdings" panose="05000000000000000000" pitchFamily="2" charset="2"/>
              <a:buChar char="q"/>
            </a:pPr>
            <a:endParaRPr lang="en-GB" dirty="0"/>
          </a:p>
          <a:p>
            <a:pPr marL="342900" indent="-342900">
              <a:buFont typeface="Wingdings" panose="05000000000000000000" pitchFamily="2" charset="2"/>
              <a:buChar char="q"/>
            </a:pPr>
            <a:r>
              <a:rPr lang="en-GB" sz="3200" b="1" dirty="0"/>
              <a:t>Monday 30</a:t>
            </a:r>
            <a:r>
              <a:rPr lang="en-GB" sz="3200" b="1" baseline="30000" dirty="0"/>
              <a:t>th</a:t>
            </a:r>
            <a:r>
              <a:rPr lang="en-GB" sz="3200" b="1" dirty="0"/>
              <a:t> September- 2</a:t>
            </a:r>
            <a:r>
              <a:rPr lang="en-GB" sz="3200" b="1" baseline="30000" dirty="0"/>
              <a:t>nd</a:t>
            </a:r>
            <a:r>
              <a:rPr lang="en-GB" sz="3200" b="1" dirty="0"/>
              <a:t> October: PGL- Year 6 Residential Trip </a:t>
            </a:r>
          </a:p>
          <a:p>
            <a:pPr marL="342900" indent="-342900">
              <a:buFont typeface="Wingdings" panose="05000000000000000000" pitchFamily="2" charset="2"/>
              <a:buChar char="q"/>
            </a:pPr>
            <a:endParaRPr lang="en-GB" sz="3200" b="1" dirty="0"/>
          </a:p>
          <a:p>
            <a:pPr marL="342900" indent="-342900">
              <a:buFont typeface="Wingdings" panose="05000000000000000000" pitchFamily="2" charset="2"/>
              <a:buChar char="q"/>
            </a:pPr>
            <a:r>
              <a:rPr lang="en-GB" sz="3200" b="1" dirty="0"/>
              <a:t>Monday 18</a:t>
            </a:r>
            <a:r>
              <a:rPr lang="en-GB" sz="3200" b="1" baseline="30000" dirty="0"/>
              <a:t>th</a:t>
            </a:r>
            <a:r>
              <a:rPr lang="en-GB" sz="3200" b="1" dirty="0"/>
              <a:t> November- 21</a:t>
            </a:r>
            <a:r>
              <a:rPr lang="en-GB" sz="3200" b="1" baseline="30000" dirty="0"/>
              <a:t>st</a:t>
            </a:r>
            <a:r>
              <a:rPr lang="en-GB" sz="3200" b="1" dirty="0"/>
              <a:t> November: Y6 MOCK SATS </a:t>
            </a:r>
          </a:p>
          <a:p>
            <a:pPr marL="342900" indent="-342900">
              <a:buFont typeface="Wingdings" panose="05000000000000000000" pitchFamily="2" charset="2"/>
              <a:buChar char="q"/>
            </a:pPr>
            <a:endParaRPr lang="en-GB" sz="3200" b="1" dirty="0"/>
          </a:p>
          <a:p>
            <a:pPr marL="342900" indent="-342900">
              <a:buFont typeface="Wingdings" panose="05000000000000000000" pitchFamily="2" charset="2"/>
              <a:buChar char="q"/>
            </a:pPr>
            <a:r>
              <a:rPr lang="en-GB" sz="3200" b="1" dirty="0"/>
              <a:t>Tuesday 3</a:t>
            </a:r>
            <a:r>
              <a:rPr lang="en-GB" sz="3200" b="1" baseline="30000" dirty="0"/>
              <a:t>rd</a:t>
            </a:r>
            <a:r>
              <a:rPr lang="en-GB" sz="3200" b="1" dirty="0"/>
              <a:t> December- Christmas Fayre </a:t>
            </a:r>
          </a:p>
          <a:p>
            <a:pPr marL="342900" indent="-342900">
              <a:buFont typeface="Wingdings" panose="05000000000000000000" pitchFamily="2" charset="2"/>
              <a:buChar char="q"/>
            </a:pPr>
            <a:endParaRPr lang="en-GB" sz="3200" b="1" dirty="0"/>
          </a:p>
          <a:p>
            <a:pPr marL="342900" indent="-342900">
              <a:buFont typeface="Wingdings" panose="05000000000000000000" pitchFamily="2" charset="2"/>
              <a:buChar char="q"/>
            </a:pPr>
            <a:r>
              <a:rPr lang="en-GB" sz="3200" b="1" dirty="0"/>
              <a:t>Monday 9</a:t>
            </a:r>
            <a:r>
              <a:rPr lang="en-GB" sz="3200" b="1" baseline="30000" dirty="0"/>
              <a:t>th</a:t>
            </a:r>
            <a:r>
              <a:rPr lang="en-GB" sz="3200" b="1" dirty="0"/>
              <a:t> December: Year 5 at President Kennedy- Super Learning Maths </a:t>
            </a:r>
          </a:p>
          <a:p>
            <a:pPr marL="342900" indent="-342900">
              <a:buFont typeface="Wingdings" panose="05000000000000000000" pitchFamily="2" charset="2"/>
              <a:buChar char="q"/>
            </a:pPr>
            <a:endParaRPr lang="en-GB" sz="3200" b="1" dirty="0"/>
          </a:p>
          <a:p>
            <a:pPr marL="342900" indent="-342900">
              <a:buFont typeface="Wingdings" panose="05000000000000000000" pitchFamily="2" charset="2"/>
              <a:buChar char="q"/>
            </a:pPr>
            <a:r>
              <a:rPr lang="en-GB" sz="3200" b="1" dirty="0"/>
              <a:t>Friday 13</a:t>
            </a:r>
            <a:r>
              <a:rPr lang="en-GB" sz="3200" b="1" baseline="30000" dirty="0"/>
              <a:t>th</a:t>
            </a:r>
            <a:r>
              <a:rPr lang="en-GB" sz="3200" b="1" dirty="0"/>
              <a:t> December- Upper KS2 Christmas Concert </a:t>
            </a:r>
          </a:p>
          <a:p>
            <a:endParaRPr lang="en-GB" sz="2400" b="1" dirty="0"/>
          </a:p>
          <a:p>
            <a:endParaRPr lang="en-GB" sz="2400" b="1" dirty="0"/>
          </a:p>
          <a:p>
            <a:endParaRPr lang="en-GB" sz="2400" b="1" dirty="0"/>
          </a:p>
          <a:p>
            <a:r>
              <a:rPr lang="en-GB" sz="2400" b="1" dirty="0"/>
              <a:t> </a:t>
            </a:r>
          </a:p>
          <a:p>
            <a:endParaRPr lang="en-GB" sz="2400"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2"/>
          <p:cNvSpPr txBox="1"/>
          <p:nvPr/>
        </p:nvSpPr>
        <p:spPr>
          <a:xfrm>
            <a:off x="5045592" y="1173919"/>
            <a:ext cx="8196816" cy="849757"/>
          </a:xfrm>
          <a:prstGeom prst="rect">
            <a:avLst/>
          </a:prstGeom>
          <a:solidFill>
            <a:schemeClr val="tx2">
              <a:lumMod val="40000"/>
              <a:lumOff val="60000"/>
            </a:schemeClr>
          </a:solidFill>
        </p:spPr>
        <p:txBody>
          <a:bodyPr lIns="0" tIns="0" rIns="0" bIns="0" rtlCol="0" anchor="t">
            <a:spAutoFit/>
          </a:bodyPr>
          <a:lstStyle/>
          <a:p>
            <a:pPr algn="ctr">
              <a:lnSpc>
                <a:spcPts val="6463"/>
              </a:lnSpc>
            </a:pPr>
            <a:r>
              <a:rPr lang="en-US" sz="6399">
                <a:solidFill>
                  <a:srgbClr val="433831"/>
                </a:solidFill>
                <a:latin typeface="Alegreya Medium Bold"/>
              </a:rPr>
              <a:t>How to help at home</a:t>
            </a:r>
          </a:p>
        </p:txBody>
      </p:sp>
      <p:pic>
        <p:nvPicPr>
          <p:cNvPr id="3" name="Picture 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995159" y="2691413"/>
            <a:ext cx="948353" cy="847166"/>
          </a:xfrm>
          <a:prstGeom prst="rect">
            <a:avLst/>
          </a:prstGeom>
        </p:spPr>
      </p:pic>
      <p:pic>
        <p:nvPicPr>
          <p:cNvPr id="4" name="Picture 4"/>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781968" y="5766877"/>
            <a:ext cx="948353" cy="847166"/>
          </a:xfrm>
          <a:prstGeom prst="rect">
            <a:avLst/>
          </a:prstGeom>
        </p:spPr>
      </p:pic>
      <p:pic>
        <p:nvPicPr>
          <p:cNvPr id="5" name="Picture 5"/>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929916" y="7983515"/>
            <a:ext cx="948353" cy="847166"/>
          </a:xfrm>
          <a:prstGeom prst="rect">
            <a:avLst/>
          </a:prstGeom>
        </p:spPr>
      </p:pic>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0800000">
            <a:off x="14705440" y="-1389339"/>
            <a:ext cx="3352965" cy="2840876"/>
          </a:xfrm>
          <a:prstGeom prst="rect">
            <a:avLst/>
          </a:prstGeom>
        </p:spPr>
      </p:pic>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310496" y="8842342"/>
            <a:ext cx="3352965" cy="2840876"/>
          </a:xfrm>
          <a:prstGeom prst="rect">
            <a:avLst/>
          </a:prstGeom>
        </p:spPr>
      </p:pic>
      <p:pic>
        <p:nvPicPr>
          <p:cNvPr id="8" name="Picture 8"/>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01715">
            <a:off x="11024509" y="7418199"/>
            <a:ext cx="1450030" cy="1130633"/>
          </a:xfrm>
          <a:prstGeom prst="rect">
            <a:avLst/>
          </a:prstGeom>
        </p:spPr>
      </p:pic>
      <p:pic>
        <p:nvPicPr>
          <p:cNvPr id="9" name="Picture 9"/>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649553">
            <a:off x="16915649" y="4829477"/>
            <a:ext cx="1562518" cy="1289788"/>
          </a:xfrm>
          <a:prstGeom prst="rect">
            <a:avLst/>
          </a:prstGeom>
        </p:spPr>
      </p:pic>
      <p:grpSp>
        <p:nvGrpSpPr>
          <p:cNvPr id="10" name="Group 10"/>
          <p:cNvGrpSpPr/>
          <p:nvPr/>
        </p:nvGrpSpPr>
        <p:grpSpPr>
          <a:xfrm>
            <a:off x="10609179" y="9850018"/>
            <a:ext cx="1172978" cy="1172978"/>
            <a:chOff x="0" y="0"/>
            <a:chExt cx="1563971" cy="1563971"/>
          </a:xfrm>
          <a:solidFill>
            <a:schemeClr val="tx2">
              <a:lumMod val="40000"/>
              <a:lumOff val="60000"/>
            </a:schemeClr>
          </a:solidFill>
        </p:grpSpPr>
        <p:grpSp>
          <p:nvGrpSpPr>
            <p:cNvPr id="11" name="Group 11"/>
            <p:cNvGrpSpPr/>
            <p:nvPr/>
          </p:nvGrpSpPr>
          <p:grpSpPr>
            <a:xfrm>
              <a:off x="0" y="0"/>
              <a:ext cx="1563971" cy="1563971"/>
              <a:chOff x="0" y="0"/>
              <a:chExt cx="812800" cy="812800"/>
            </a:xfrm>
            <a:grpFill/>
          </p:grpSpPr>
          <p:sp>
            <p:nvSpPr>
              <p:cNvPr id="12" name="Freeform 1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13" name="TextBox 13"/>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14" name="Group 14"/>
            <p:cNvGrpSpPr/>
            <p:nvPr/>
          </p:nvGrpSpPr>
          <p:grpSpPr>
            <a:xfrm>
              <a:off x="167370" y="167370"/>
              <a:ext cx="1229231" cy="1229231"/>
              <a:chOff x="0" y="0"/>
              <a:chExt cx="812800" cy="812800"/>
            </a:xfrm>
            <a:grpFill/>
          </p:grpSpPr>
          <p:sp>
            <p:nvSpPr>
              <p:cNvPr id="15" name="Freeform 1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16" name="TextBox 16"/>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17" name="Group 17"/>
          <p:cNvGrpSpPr/>
          <p:nvPr/>
        </p:nvGrpSpPr>
        <p:grpSpPr>
          <a:xfrm>
            <a:off x="6237930" y="-571110"/>
            <a:ext cx="1142219" cy="1142219"/>
            <a:chOff x="0" y="0"/>
            <a:chExt cx="1522959" cy="1522959"/>
          </a:xfrm>
          <a:solidFill>
            <a:schemeClr val="tx2">
              <a:lumMod val="40000"/>
              <a:lumOff val="60000"/>
            </a:schemeClr>
          </a:solidFill>
        </p:grpSpPr>
        <p:grpSp>
          <p:nvGrpSpPr>
            <p:cNvPr id="18" name="Group 18"/>
            <p:cNvGrpSpPr/>
            <p:nvPr/>
          </p:nvGrpSpPr>
          <p:grpSpPr>
            <a:xfrm>
              <a:off x="0" y="0"/>
              <a:ext cx="1522959" cy="1522959"/>
              <a:chOff x="0" y="0"/>
              <a:chExt cx="812800" cy="812800"/>
            </a:xfrm>
            <a:grpFill/>
          </p:grpSpPr>
          <p:sp>
            <p:nvSpPr>
              <p:cNvPr id="19" name="Freeform 1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0" name="TextBox 20"/>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21" name="Group 21"/>
            <p:cNvGrpSpPr/>
            <p:nvPr/>
          </p:nvGrpSpPr>
          <p:grpSpPr>
            <a:xfrm>
              <a:off x="162981" y="162981"/>
              <a:ext cx="1196997" cy="1196997"/>
              <a:chOff x="0" y="0"/>
              <a:chExt cx="812800" cy="812800"/>
            </a:xfrm>
            <a:grpFill/>
          </p:grpSpPr>
          <p:sp>
            <p:nvSpPr>
              <p:cNvPr id="22" name="Freeform 2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3" name="TextBox 23"/>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24" name="Picture 24"/>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118492" y="-999804"/>
            <a:ext cx="4294383" cy="4114800"/>
          </a:xfrm>
          <a:prstGeom prst="rect">
            <a:avLst/>
          </a:prstGeom>
        </p:spPr>
      </p:pic>
      <p:pic>
        <p:nvPicPr>
          <p:cNvPr id="25" name="Picture 25"/>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10800000">
            <a:off x="15366916" y="7231994"/>
            <a:ext cx="4294383" cy="4114800"/>
          </a:xfrm>
          <a:prstGeom prst="rect">
            <a:avLst/>
          </a:prstGeom>
        </p:spPr>
      </p:pic>
      <p:sp>
        <p:nvSpPr>
          <p:cNvPr id="27" name="TextBox 26"/>
          <p:cNvSpPr txBox="1"/>
          <p:nvPr/>
        </p:nvSpPr>
        <p:spPr>
          <a:xfrm>
            <a:off x="3026217" y="2207266"/>
            <a:ext cx="7764962" cy="7663636"/>
          </a:xfrm>
          <a:prstGeom prst="rect">
            <a:avLst/>
          </a:prstGeom>
          <a:solidFill>
            <a:schemeClr val="tx2">
              <a:lumMod val="40000"/>
              <a:lumOff val="60000"/>
            </a:schemeClr>
          </a:solidFill>
        </p:spPr>
        <p:txBody>
          <a:bodyPr wrap="square" rtlCol="0">
            <a:spAutoFit/>
          </a:bodyPr>
          <a:lstStyle/>
          <a:p>
            <a:endParaRPr lang="en-GB" dirty="0"/>
          </a:p>
          <a:p>
            <a:endParaRPr lang="en-GB" dirty="0"/>
          </a:p>
          <a:p>
            <a:r>
              <a:rPr lang="en-GB" sz="2800" dirty="0"/>
              <a:t>Encourage your child to read everyday and listen to them read at least 4 times a week.</a:t>
            </a:r>
          </a:p>
          <a:p>
            <a:endParaRPr lang="en-GB" sz="2800" dirty="0"/>
          </a:p>
          <a:p>
            <a:endParaRPr lang="en-GB" sz="2800" dirty="0"/>
          </a:p>
          <a:p>
            <a:r>
              <a:rPr lang="en-GB" sz="2800" dirty="0"/>
              <a:t>Practise times tables regularly.</a:t>
            </a:r>
          </a:p>
          <a:p>
            <a:endParaRPr lang="en-GB" sz="2800" dirty="0"/>
          </a:p>
          <a:p>
            <a:endParaRPr lang="en-GB" sz="2800" dirty="0"/>
          </a:p>
          <a:p>
            <a:r>
              <a:rPr lang="en-GB" sz="2800" dirty="0"/>
              <a:t>Support your child to complete their homework. Ask them to check what is set each Friday.</a:t>
            </a:r>
          </a:p>
          <a:p>
            <a:endParaRPr lang="en-GB" sz="2800" dirty="0"/>
          </a:p>
          <a:p>
            <a:endParaRPr lang="en-GB" sz="2800" dirty="0"/>
          </a:p>
          <a:p>
            <a:r>
              <a:rPr lang="en-GB" sz="2800" dirty="0"/>
              <a:t>Ensure your child has a suitable bedtime so they can be wide awake and ready to learn in school. Try to encourage them to have a healthy breakfast before coming to school.</a:t>
            </a:r>
          </a:p>
          <a:p>
            <a:endParaRPr lang="en-GB" dirty="0"/>
          </a:p>
          <a:p>
            <a:endParaRPr lang="en-GB" dirty="0"/>
          </a:p>
        </p:txBody>
      </p:sp>
      <p:pic>
        <p:nvPicPr>
          <p:cNvPr id="28" name="Picture 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976377" y="4270631"/>
            <a:ext cx="948353" cy="84716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2"/>
          <p:cNvSpPr txBox="1"/>
          <p:nvPr/>
        </p:nvSpPr>
        <p:spPr>
          <a:xfrm>
            <a:off x="5045592" y="1173919"/>
            <a:ext cx="8196816" cy="871329"/>
          </a:xfrm>
          <a:prstGeom prst="rect">
            <a:avLst/>
          </a:prstGeom>
          <a:solidFill>
            <a:schemeClr val="tx2">
              <a:lumMod val="40000"/>
              <a:lumOff val="60000"/>
            </a:schemeClr>
          </a:solidFill>
        </p:spPr>
        <p:txBody>
          <a:bodyPr lIns="0" tIns="0" rIns="0" bIns="0" rtlCol="0" anchor="t">
            <a:spAutoFit/>
          </a:bodyPr>
          <a:lstStyle/>
          <a:p>
            <a:pPr algn="ctr">
              <a:lnSpc>
                <a:spcPts val="6463"/>
              </a:lnSpc>
            </a:pPr>
            <a:r>
              <a:rPr lang="en-US" sz="6399" dirty="0">
                <a:solidFill>
                  <a:srgbClr val="433831"/>
                </a:solidFill>
                <a:latin typeface="Alegreya Medium Bold"/>
              </a:rPr>
              <a:t>How to contact us</a:t>
            </a:r>
          </a:p>
        </p:txBody>
      </p:sp>
      <p:pic>
        <p:nvPicPr>
          <p:cNvPr id="3" name="Picture 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995159" y="2691413"/>
            <a:ext cx="948353" cy="847166"/>
          </a:xfrm>
          <a:prstGeom prst="rect">
            <a:avLst/>
          </a:prstGeom>
        </p:spPr>
      </p:pic>
      <p:pic>
        <p:nvPicPr>
          <p:cNvPr id="4" name="Picture 4"/>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781968" y="5766877"/>
            <a:ext cx="948353" cy="847166"/>
          </a:xfrm>
          <a:prstGeom prst="rect">
            <a:avLst/>
          </a:prstGeom>
        </p:spPr>
      </p:pic>
      <p:pic>
        <p:nvPicPr>
          <p:cNvPr id="5" name="Picture 5"/>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929916" y="7983515"/>
            <a:ext cx="948353" cy="847166"/>
          </a:xfrm>
          <a:prstGeom prst="rect">
            <a:avLst/>
          </a:prstGeom>
        </p:spPr>
      </p:pic>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0800000">
            <a:off x="14705440" y="-1389339"/>
            <a:ext cx="3352965" cy="2840876"/>
          </a:xfrm>
          <a:prstGeom prst="rect">
            <a:avLst/>
          </a:prstGeom>
        </p:spPr>
      </p:pic>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310496" y="8842342"/>
            <a:ext cx="3352965" cy="2840876"/>
          </a:xfrm>
          <a:prstGeom prst="rect">
            <a:avLst/>
          </a:prstGeom>
        </p:spPr>
      </p:pic>
      <p:pic>
        <p:nvPicPr>
          <p:cNvPr id="8" name="Picture 8"/>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01715">
            <a:off x="11024509" y="7418199"/>
            <a:ext cx="1450030" cy="1130633"/>
          </a:xfrm>
          <a:prstGeom prst="rect">
            <a:avLst/>
          </a:prstGeom>
        </p:spPr>
      </p:pic>
      <p:pic>
        <p:nvPicPr>
          <p:cNvPr id="9" name="Picture 9"/>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649553">
            <a:off x="16915649" y="4829477"/>
            <a:ext cx="1562518" cy="1289788"/>
          </a:xfrm>
          <a:prstGeom prst="rect">
            <a:avLst/>
          </a:prstGeom>
        </p:spPr>
      </p:pic>
      <p:grpSp>
        <p:nvGrpSpPr>
          <p:cNvPr id="10" name="Group 10"/>
          <p:cNvGrpSpPr/>
          <p:nvPr/>
        </p:nvGrpSpPr>
        <p:grpSpPr>
          <a:xfrm>
            <a:off x="10609179" y="9850018"/>
            <a:ext cx="1172978" cy="1172978"/>
            <a:chOff x="0" y="0"/>
            <a:chExt cx="1563971" cy="1563971"/>
          </a:xfrm>
          <a:solidFill>
            <a:schemeClr val="tx2">
              <a:lumMod val="40000"/>
              <a:lumOff val="60000"/>
            </a:schemeClr>
          </a:solidFill>
        </p:grpSpPr>
        <p:grpSp>
          <p:nvGrpSpPr>
            <p:cNvPr id="11" name="Group 11"/>
            <p:cNvGrpSpPr/>
            <p:nvPr/>
          </p:nvGrpSpPr>
          <p:grpSpPr>
            <a:xfrm>
              <a:off x="0" y="0"/>
              <a:ext cx="1563971" cy="1563971"/>
              <a:chOff x="0" y="0"/>
              <a:chExt cx="812800" cy="812800"/>
            </a:xfrm>
            <a:grpFill/>
          </p:grpSpPr>
          <p:sp>
            <p:nvSpPr>
              <p:cNvPr id="12" name="Freeform 1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13" name="TextBox 13"/>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14" name="Group 14"/>
            <p:cNvGrpSpPr/>
            <p:nvPr/>
          </p:nvGrpSpPr>
          <p:grpSpPr>
            <a:xfrm>
              <a:off x="167370" y="167370"/>
              <a:ext cx="1229231" cy="1229231"/>
              <a:chOff x="0" y="0"/>
              <a:chExt cx="812800" cy="812800"/>
            </a:xfrm>
            <a:grpFill/>
          </p:grpSpPr>
          <p:sp>
            <p:nvSpPr>
              <p:cNvPr id="15" name="Freeform 15"/>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16" name="TextBox 16"/>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17" name="Group 17"/>
          <p:cNvGrpSpPr/>
          <p:nvPr/>
        </p:nvGrpSpPr>
        <p:grpSpPr>
          <a:xfrm>
            <a:off x="6237930" y="-571110"/>
            <a:ext cx="1142219" cy="1142219"/>
            <a:chOff x="0" y="0"/>
            <a:chExt cx="1522959" cy="1522959"/>
          </a:xfrm>
          <a:solidFill>
            <a:schemeClr val="tx2">
              <a:lumMod val="40000"/>
              <a:lumOff val="60000"/>
            </a:schemeClr>
          </a:solidFill>
        </p:grpSpPr>
        <p:grpSp>
          <p:nvGrpSpPr>
            <p:cNvPr id="18" name="Group 18"/>
            <p:cNvGrpSpPr/>
            <p:nvPr/>
          </p:nvGrpSpPr>
          <p:grpSpPr>
            <a:xfrm>
              <a:off x="0" y="0"/>
              <a:ext cx="1522959" cy="1522959"/>
              <a:chOff x="0" y="0"/>
              <a:chExt cx="812800" cy="812800"/>
            </a:xfrm>
            <a:grpFill/>
          </p:grpSpPr>
          <p:sp>
            <p:nvSpPr>
              <p:cNvPr id="19" name="Freeform 19"/>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0" name="TextBox 20"/>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21" name="Group 21"/>
            <p:cNvGrpSpPr/>
            <p:nvPr/>
          </p:nvGrpSpPr>
          <p:grpSpPr>
            <a:xfrm>
              <a:off x="162981" y="162981"/>
              <a:ext cx="1196997" cy="1196997"/>
              <a:chOff x="0" y="0"/>
              <a:chExt cx="812800" cy="812800"/>
            </a:xfrm>
            <a:grpFill/>
          </p:grpSpPr>
          <p:sp>
            <p:nvSpPr>
              <p:cNvPr id="22" name="Freeform 22"/>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3" name="TextBox 23"/>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24" name="Picture 24"/>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118492" y="-999804"/>
            <a:ext cx="4294383" cy="4114800"/>
          </a:xfrm>
          <a:prstGeom prst="rect">
            <a:avLst/>
          </a:prstGeom>
        </p:spPr>
      </p:pic>
      <p:pic>
        <p:nvPicPr>
          <p:cNvPr id="25" name="Picture 25"/>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10800000">
            <a:off x="15366916" y="7231994"/>
            <a:ext cx="4294383" cy="4114800"/>
          </a:xfrm>
          <a:prstGeom prst="rect">
            <a:avLst/>
          </a:prstGeom>
        </p:spPr>
      </p:pic>
      <p:sp>
        <p:nvSpPr>
          <p:cNvPr id="27" name="TextBox 26"/>
          <p:cNvSpPr txBox="1"/>
          <p:nvPr/>
        </p:nvSpPr>
        <p:spPr>
          <a:xfrm>
            <a:off x="3026216" y="2207266"/>
            <a:ext cx="12192751" cy="5940088"/>
          </a:xfrm>
          <a:prstGeom prst="rect">
            <a:avLst/>
          </a:prstGeom>
          <a:solidFill>
            <a:schemeClr val="tx2">
              <a:lumMod val="40000"/>
              <a:lumOff val="60000"/>
            </a:schemeClr>
          </a:solidFill>
        </p:spPr>
        <p:txBody>
          <a:bodyPr wrap="square" rtlCol="0">
            <a:spAutoFit/>
          </a:bodyPr>
          <a:lstStyle/>
          <a:p>
            <a:endParaRPr lang="en-GB" dirty="0"/>
          </a:p>
          <a:p>
            <a:endParaRPr lang="en-GB" dirty="0"/>
          </a:p>
          <a:p>
            <a:r>
              <a:rPr lang="en-GB" sz="2800" dirty="0"/>
              <a:t>If you have a query regarding any aspect of your child’s learning or emotional wellbeing then please contact your child’s class teacher. This can be done in person at the start or the end of the school day or via the class email.</a:t>
            </a:r>
          </a:p>
          <a:p>
            <a:endParaRPr lang="en-GB" sz="2800" dirty="0"/>
          </a:p>
          <a:p>
            <a:r>
              <a:rPr lang="en-GB" sz="2800" dirty="0">
                <a:hlinkClick r:id="rId12"/>
              </a:rPr>
              <a:t>kensukeskingdom@knpa.warwickshire.sch.uk</a:t>
            </a:r>
            <a:endParaRPr lang="en-GB" sz="2800" dirty="0"/>
          </a:p>
          <a:p>
            <a:endParaRPr lang="en-GB" sz="2800" dirty="0"/>
          </a:p>
          <a:p>
            <a:r>
              <a:rPr lang="en-GB" sz="2800" dirty="0">
                <a:hlinkClick r:id="rId13"/>
              </a:rPr>
              <a:t>poetscorner@knpa.warwickshire.sch.uk</a:t>
            </a:r>
            <a:endParaRPr lang="en-GB" sz="2800" dirty="0"/>
          </a:p>
          <a:p>
            <a:endParaRPr lang="en-GB" sz="2800" dirty="0"/>
          </a:p>
          <a:p>
            <a:endParaRPr lang="en-GB" sz="2800" dirty="0"/>
          </a:p>
          <a:p>
            <a:r>
              <a:rPr lang="en-GB" sz="2800" dirty="0"/>
              <a:t>If you feel that a longer face to face meeting is needed then please contact the class teacher via email to  arrange a mutually convenient appointment.</a:t>
            </a:r>
          </a:p>
          <a:p>
            <a:endParaRPr lang="en-GB" dirty="0"/>
          </a:p>
          <a:p>
            <a:endParaRPr lang="en-GB" dirty="0"/>
          </a:p>
        </p:txBody>
      </p:sp>
      <p:pic>
        <p:nvPicPr>
          <p:cNvPr id="28" name="Picture 3"/>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976377" y="4270631"/>
            <a:ext cx="948353" cy="847166"/>
          </a:xfrm>
          <a:prstGeom prst="rect">
            <a:avLst/>
          </a:prstGeom>
        </p:spPr>
      </p:pic>
    </p:spTree>
    <p:extLst>
      <p:ext uri="{BB962C8B-B14F-4D97-AF65-F5344CB8AC3E}">
        <p14:creationId xmlns:p14="http://schemas.microsoft.com/office/powerpoint/2010/main" val="1712110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p:nvPr/>
        </p:nvGrpSpPr>
        <p:grpSpPr>
          <a:xfrm rot="-743815">
            <a:off x="740388" y="945682"/>
            <a:ext cx="4843085" cy="4446515"/>
            <a:chOff x="0" y="0"/>
            <a:chExt cx="1737657" cy="1595371"/>
          </a:xfrm>
          <a:solidFill>
            <a:schemeClr val="tx2">
              <a:lumMod val="40000"/>
              <a:lumOff val="60000"/>
            </a:schemeClr>
          </a:solidFill>
        </p:grpSpPr>
        <p:sp>
          <p:nvSpPr>
            <p:cNvPr id="3" name="Freeform 3"/>
            <p:cNvSpPr/>
            <p:nvPr/>
          </p:nvSpPr>
          <p:spPr>
            <a:xfrm>
              <a:off x="0" y="0"/>
              <a:ext cx="1737657" cy="1595371"/>
            </a:xfrm>
            <a:custGeom>
              <a:avLst/>
              <a:gdLst/>
              <a:ahLst/>
              <a:cxnLst/>
              <a:rect l="l" t="t" r="r" b="b"/>
              <a:pathLst>
                <a:path w="1737657" h="1595371">
                  <a:moveTo>
                    <a:pt x="0" y="0"/>
                  </a:moveTo>
                  <a:lnTo>
                    <a:pt x="1737657" y="0"/>
                  </a:lnTo>
                  <a:lnTo>
                    <a:pt x="1737657" y="1595371"/>
                  </a:lnTo>
                  <a:lnTo>
                    <a:pt x="0" y="1595371"/>
                  </a:lnTo>
                  <a:close/>
                </a:path>
              </a:pathLst>
            </a:custGeom>
            <a:grpFill/>
          </p:spPr>
        </p:sp>
        <p:sp>
          <p:nvSpPr>
            <p:cNvPr id="4" name="TextBox 4"/>
            <p:cNvSpPr txBox="1"/>
            <p:nvPr/>
          </p:nvSpPr>
          <p:spPr>
            <a:xfrm>
              <a:off x="0" y="-38100"/>
              <a:ext cx="812800" cy="850900"/>
            </a:xfrm>
            <a:prstGeom prst="rect">
              <a:avLst/>
            </a:prstGeom>
            <a:grpFill/>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rot="-743815">
            <a:off x="906226" y="1145844"/>
            <a:ext cx="4435588" cy="3701250"/>
            <a:chOff x="0" y="0"/>
            <a:chExt cx="5914117" cy="4935000"/>
          </a:xfrm>
          <a:solidFill>
            <a:schemeClr val="tx2">
              <a:lumMod val="40000"/>
              <a:lumOff val="60000"/>
            </a:schemeClr>
          </a:solidFill>
        </p:grpSpPr>
        <p:pic>
          <p:nvPicPr>
            <p:cNvPr id="6" name="Picture 6"/>
            <p:cNvPicPr>
              <a:picLocks noChangeAspect="1"/>
            </p:cNvPicPr>
            <p:nvPr/>
          </p:nvPicPr>
          <p:blipFill>
            <a:blip r:embed="rId2"/>
            <a:srcRect l="16120" r="16120"/>
            <a:stretch>
              <a:fillRect/>
            </a:stretch>
          </p:blipFill>
          <p:spPr>
            <a:xfrm>
              <a:off x="0" y="0"/>
              <a:ext cx="5914117" cy="4935000"/>
            </a:xfrm>
            <a:prstGeom prst="rect">
              <a:avLst/>
            </a:prstGeom>
            <a:grpFill/>
          </p:spPr>
        </p:pic>
      </p:grpSp>
      <p:pic>
        <p:nvPicPr>
          <p:cNvPr id="7" name="Picture 7"/>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6918706" y="342808"/>
            <a:ext cx="9601384" cy="9601384"/>
          </a:xfrm>
          <a:prstGeom prst="rect">
            <a:avLst/>
          </a:prstGeom>
        </p:spPr>
      </p:pic>
      <p:sp>
        <p:nvSpPr>
          <p:cNvPr id="8" name="TextBox 8"/>
          <p:cNvSpPr txBox="1"/>
          <p:nvPr/>
        </p:nvSpPr>
        <p:spPr>
          <a:xfrm>
            <a:off x="7509204" y="1537262"/>
            <a:ext cx="8420389" cy="646331"/>
          </a:xfrm>
          <a:prstGeom prst="rect">
            <a:avLst/>
          </a:prstGeom>
          <a:solidFill>
            <a:schemeClr val="tx2">
              <a:lumMod val="40000"/>
              <a:lumOff val="60000"/>
            </a:schemeClr>
          </a:solidFill>
        </p:spPr>
        <p:txBody>
          <a:bodyPr lIns="0" tIns="0" rIns="0" bIns="0" rtlCol="0" anchor="t">
            <a:spAutoFit/>
          </a:bodyPr>
          <a:lstStyle/>
          <a:p>
            <a:pPr algn="ctr">
              <a:lnSpc>
                <a:spcPts val="4848"/>
              </a:lnSpc>
            </a:pPr>
            <a:r>
              <a:rPr lang="en-US" sz="4800" dirty="0">
                <a:solidFill>
                  <a:srgbClr val="5B4F47"/>
                </a:solidFill>
                <a:latin typeface="Alegreya Medium Bold"/>
              </a:rPr>
              <a:t>Y6</a:t>
            </a:r>
          </a:p>
        </p:txBody>
      </p:sp>
      <p:grpSp>
        <p:nvGrpSpPr>
          <p:cNvPr id="9" name="Group 9"/>
          <p:cNvGrpSpPr/>
          <p:nvPr/>
        </p:nvGrpSpPr>
        <p:grpSpPr>
          <a:xfrm rot="847601">
            <a:off x="1033913" y="4838196"/>
            <a:ext cx="4883145" cy="4483295"/>
            <a:chOff x="0" y="0"/>
            <a:chExt cx="1737657" cy="1595371"/>
          </a:xfrm>
          <a:solidFill>
            <a:schemeClr val="tx2">
              <a:lumMod val="40000"/>
              <a:lumOff val="60000"/>
            </a:schemeClr>
          </a:solidFill>
        </p:grpSpPr>
        <p:sp>
          <p:nvSpPr>
            <p:cNvPr id="10" name="Freeform 10"/>
            <p:cNvSpPr/>
            <p:nvPr/>
          </p:nvSpPr>
          <p:spPr>
            <a:xfrm>
              <a:off x="0" y="0"/>
              <a:ext cx="1737657" cy="1595371"/>
            </a:xfrm>
            <a:custGeom>
              <a:avLst/>
              <a:gdLst/>
              <a:ahLst/>
              <a:cxnLst/>
              <a:rect l="l" t="t" r="r" b="b"/>
              <a:pathLst>
                <a:path w="1737657" h="1595371">
                  <a:moveTo>
                    <a:pt x="0" y="0"/>
                  </a:moveTo>
                  <a:lnTo>
                    <a:pt x="1737657" y="0"/>
                  </a:lnTo>
                  <a:lnTo>
                    <a:pt x="1737657" y="1595371"/>
                  </a:lnTo>
                  <a:lnTo>
                    <a:pt x="0" y="1595371"/>
                  </a:lnTo>
                  <a:close/>
                </a:path>
              </a:pathLst>
            </a:custGeom>
            <a:grpFill/>
          </p:spPr>
        </p:sp>
        <p:sp>
          <p:nvSpPr>
            <p:cNvPr id="11" name="TextBox 11"/>
            <p:cNvSpPr txBox="1"/>
            <p:nvPr/>
          </p:nvSpPr>
          <p:spPr>
            <a:xfrm>
              <a:off x="0" y="-38100"/>
              <a:ext cx="812800" cy="850900"/>
            </a:xfrm>
            <a:prstGeom prst="rect">
              <a:avLst/>
            </a:prstGeom>
            <a:grpFill/>
          </p:spPr>
          <p:txBody>
            <a:bodyPr lIns="50800" tIns="50800" rIns="50800" bIns="50800" rtlCol="0" anchor="ctr"/>
            <a:lstStyle/>
            <a:p>
              <a:pPr algn="ctr">
                <a:lnSpc>
                  <a:spcPts val="2659"/>
                </a:lnSpc>
                <a:spcBef>
                  <a:spcPct val="0"/>
                </a:spcBef>
              </a:pPr>
              <a:endParaRPr/>
            </a:p>
          </p:txBody>
        </p:sp>
      </p:grpSp>
      <p:grpSp>
        <p:nvGrpSpPr>
          <p:cNvPr id="12" name="Group 12"/>
          <p:cNvGrpSpPr/>
          <p:nvPr/>
        </p:nvGrpSpPr>
        <p:grpSpPr>
          <a:xfrm rot="847601">
            <a:off x="1282803" y="5041246"/>
            <a:ext cx="4472277" cy="3731866"/>
            <a:chOff x="0" y="0"/>
            <a:chExt cx="5963037" cy="4975821"/>
          </a:xfrm>
          <a:solidFill>
            <a:schemeClr val="tx2">
              <a:lumMod val="40000"/>
              <a:lumOff val="60000"/>
            </a:schemeClr>
          </a:solidFill>
        </p:grpSpPr>
        <p:pic>
          <p:nvPicPr>
            <p:cNvPr id="13" name="Picture 13"/>
            <p:cNvPicPr>
              <a:picLocks noChangeAspect="1"/>
            </p:cNvPicPr>
            <p:nvPr/>
          </p:nvPicPr>
          <p:blipFill>
            <a:blip r:embed="rId5"/>
            <a:srcRect l="10078" r="10078"/>
            <a:stretch>
              <a:fillRect/>
            </a:stretch>
          </p:blipFill>
          <p:spPr>
            <a:xfrm>
              <a:off x="0" y="0"/>
              <a:ext cx="5963037" cy="4975821"/>
            </a:xfrm>
            <a:prstGeom prst="rect">
              <a:avLst/>
            </a:prstGeom>
            <a:grpFill/>
          </p:spPr>
        </p:pic>
      </p:grpSp>
      <p:pic>
        <p:nvPicPr>
          <p:cNvPr id="17" name="Picture 1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0800000">
            <a:off x="14705440" y="-1389339"/>
            <a:ext cx="3352965" cy="2840876"/>
          </a:xfrm>
          <a:prstGeom prst="rect">
            <a:avLst/>
          </a:prstGeom>
        </p:spPr>
      </p:pic>
      <p:pic>
        <p:nvPicPr>
          <p:cNvPr id="18" name="Picture 18"/>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10496" y="8842342"/>
            <a:ext cx="3352965" cy="2840876"/>
          </a:xfrm>
          <a:prstGeom prst="rect">
            <a:avLst/>
          </a:prstGeom>
        </p:spPr>
      </p:pic>
      <p:pic>
        <p:nvPicPr>
          <p:cNvPr id="19" name="Picture 19"/>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001715">
            <a:off x="6290593" y="8534931"/>
            <a:ext cx="1450030" cy="1130633"/>
          </a:xfrm>
          <a:prstGeom prst="rect">
            <a:avLst/>
          </a:prstGeom>
        </p:spPr>
      </p:pic>
      <p:pic>
        <p:nvPicPr>
          <p:cNvPr id="20" name="Picture 20"/>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649553">
            <a:off x="16915649" y="4829477"/>
            <a:ext cx="1562518" cy="1289788"/>
          </a:xfrm>
          <a:prstGeom prst="rect">
            <a:avLst/>
          </a:prstGeom>
        </p:spPr>
      </p:pic>
      <p:grpSp>
        <p:nvGrpSpPr>
          <p:cNvPr id="21" name="Group 21"/>
          <p:cNvGrpSpPr/>
          <p:nvPr/>
        </p:nvGrpSpPr>
        <p:grpSpPr>
          <a:xfrm>
            <a:off x="10609179" y="9850018"/>
            <a:ext cx="1172978" cy="1172978"/>
            <a:chOff x="0" y="0"/>
            <a:chExt cx="1563971" cy="1563971"/>
          </a:xfrm>
          <a:solidFill>
            <a:schemeClr val="tx2">
              <a:lumMod val="40000"/>
              <a:lumOff val="60000"/>
            </a:schemeClr>
          </a:solidFill>
        </p:grpSpPr>
        <p:grpSp>
          <p:nvGrpSpPr>
            <p:cNvPr id="22" name="Group 22"/>
            <p:cNvGrpSpPr/>
            <p:nvPr/>
          </p:nvGrpSpPr>
          <p:grpSpPr>
            <a:xfrm>
              <a:off x="0" y="0"/>
              <a:ext cx="1563971" cy="1563971"/>
              <a:chOff x="0" y="0"/>
              <a:chExt cx="812800" cy="812800"/>
            </a:xfrm>
            <a:grpFill/>
          </p:grpSpPr>
          <p:sp>
            <p:nvSpPr>
              <p:cNvPr id="23" name="Freeform 2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4" name="TextBox 24"/>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nvGrpSpPr>
            <p:cNvPr id="25" name="Group 25"/>
            <p:cNvGrpSpPr/>
            <p:nvPr/>
          </p:nvGrpSpPr>
          <p:grpSpPr>
            <a:xfrm>
              <a:off x="167370" y="167370"/>
              <a:ext cx="1229231" cy="1229231"/>
              <a:chOff x="0" y="0"/>
              <a:chExt cx="812800" cy="812800"/>
            </a:xfrm>
            <a:grpFill/>
          </p:grpSpPr>
          <p:sp>
            <p:nvSpPr>
              <p:cNvPr id="26" name="Freeform 26"/>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27" name="TextBox 27"/>
              <p:cNvSpPr txBox="1"/>
              <p:nvPr/>
            </p:nvSpPr>
            <p:spPr>
              <a:xfrm>
                <a:off x="76200" y="38100"/>
                <a:ext cx="660400" cy="698500"/>
              </a:xfrm>
              <a:prstGeom prst="rect">
                <a:avLst/>
              </a:prstGeom>
              <a:grpFill/>
            </p:spPr>
            <p:txBody>
              <a:bodyPr lIns="50800" tIns="50800" rIns="50800" bIns="50800" rtlCol="0" anchor="ctr"/>
              <a:lstStyle/>
              <a:p>
                <a:pPr algn="ctr">
                  <a:lnSpc>
                    <a:spcPts val="3171"/>
                  </a:lnSpc>
                </a:pPr>
                <a:endParaRPr/>
              </a:p>
            </p:txBody>
          </p:sp>
        </p:grpSp>
      </p:grpSp>
      <p:grpSp>
        <p:nvGrpSpPr>
          <p:cNvPr id="28" name="Group 28"/>
          <p:cNvGrpSpPr/>
          <p:nvPr/>
        </p:nvGrpSpPr>
        <p:grpSpPr>
          <a:xfrm>
            <a:off x="6237930" y="-571110"/>
            <a:ext cx="1142219" cy="1142219"/>
            <a:chOff x="0" y="0"/>
            <a:chExt cx="1522959" cy="1522959"/>
          </a:xfrm>
          <a:solidFill>
            <a:schemeClr val="tx2">
              <a:lumMod val="40000"/>
              <a:lumOff val="60000"/>
            </a:schemeClr>
          </a:solidFill>
        </p:grpSpPr>
        <p:grpSp>
          <p:nvGrpSpPr>
            <p:cNvPr id="29" name="Group 29"/>
            <p:cNvGrpSpPr/>
            <p:nvPr/>
          </p:nvGrpSpPr>
          <p:grpSpPr>
            <a:xfrm>
              <a:off x="0" y="0"/>
              <a:ext cx="1522959" cy="1522959"/>
              <a:chOff x="0" y="0"/>
              <a:chExt cx="812800" cy="812800"/>
            </a:xfrm>
            <a:grpFill/>
          </p:grpSpPr>
          <p:sp>
            <p:nvSpPr>
              <p:cNvPr id="30" name="Freeform 30"/>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1" name="TextBox 31"/>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nvGrpSpPr>
            <p:cNvPr id="32" name="Group 32"/>
            <p:cNvGrpSpPr/>
            <p:nvPr/>
          </p:nvGrpSpPr>
          <p:grpSpPr>
            <a:xfrm>
              <a:off x="162981" y="162981"/>
              <a:ext cx="1196997" cy="1196997"/>
              <a:chOff x="0" y="0"/>
              <a:chExt cx="812800" cy="812800"/>
            </a:xfrm>
            <a:grpFill/>
          </p:grpSpPr>
          <p:sp>
            <p:nvSpPr>
              <p:cNvPr id="33" name="Freeform 33"/>
              <p:cNvSpPr/>
              <p:nvPr/>
            </p:nvSpPr>
            <p:spPr>
              <a:xfrm>
                <a:off x="1813" y="0"/>
                <a:ext cx="809173" cy="812800"/>
              </a:xfrm>
              <a:custGeom>
                <a:avLst/>
                <a:gdLst/>
                <a:ahLst/>
                <a:cxnLst/>
                <a:rect l="l" t="t" r="r" b="b"/>
                <a:pathLst>
                  <a:path w="809173" h="812800">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grpFill/>
            </p:spPr>
          </p:sp>
          <p:sp>
            <p:nvSpPr>
              <p:cNvPr id="34" name="TextBox 34"/>
              <p:cNvSpPr txBox="1"/>
              <p:nvPr/>
            </p:nvSpPr>
            <p:spPr>
              <a:xfrm>
                <a:off x="76200" y="38100"/>
                <a:ext cx="660400" cy="698500"/>
              </a:xfrm>
              <a:prstGeom prst="rect">
                <a:avLst/>
              </a:prstGeom>
              <a:grpFill/>
            </p:spPr>
            <p:txBody>
              <a:bodyPr lIns="50800" tIns="50800" rIns="50800" bIns="50800" rtlCol="0" anchor="ctr"/>
              <a:lstStyle/>
              <a:p>
                <a:pPr algn="ctr">
                  <a:lnSpc>
                    <a:spcPts val="3088"/>
                  </a:lnSpc>
                </a:pPr>
                <a:endParaRPr/>
              </a:p>
            </p:txBody>
          </p:sp>
        </p:grpSp>
      </p:grpSp>
      <p:pic>
        <p:nvPicPr>
          <p:cNvPr id="35" name="Picture 35"/>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118492" y="-999804"/>
            <a:ext cx="4294383" cy="4114800"/>
          </a:xfrm>
          <a:prstGeom prst="rect">
            <a:avLst/>
          </a:prstGeom>
        </p:spPr>
      </p:pic>
      <p:pic>
        <p:nvPicPr>
          <p:cNvPr id="36" name="Picture 36"/>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10800000">
            <a:off x="15366916" y="7231994"/>
            <a:ext cx="4294383" cy="4114800"/>
          </a:xfrm>
          <a:prstGeom prst="rect">
            <a:avLst/>
          </a:prstGeom>
        </p:spPr>
      </p:pic>
      <p:sp>
        <p:nvSpPr>
          <p:cNvPr id="37" name="TextBox 36"/>
          <p:cNvSpPr txBox="1"/>
          <p:nvPr/>
        </p:nvSpPr>
        <p:spPr>
          <a:xfrm>
            <a:off x="8153400" y="2781300"/>
            <a:ext cx="8167276" cy="6740307"/>
          </a:xfrm>
          <a:prstGeom prst="rect">
            <a:avLst/>
          </a:prstGeom>
          <a:solidFill>
            <a:schemeClr val="tx2">
              <a:lumMod val="40000"/>
              <a:lumOff val="60000"/>
            </a:schemeClr>
          </a:solidFill>
        </p:spPr>
        <p:txBody>
          <a:bodyPr wrap="square" rtlCol="0">
            <a:spAutoFit/>
          </a:bodyPr>
          <a:lstStyle/>
          <a:p>
            <a:r>
              <a:rPr lang="en-GB" sz="4800" dirty="0"/>
              <a:t>Please remember that the deadline for applications to secondary schools is Thursday 31</a:t>
            </a:r>
            <a:r>
              <a:rPr lang="en-GB" sz="4800" baseline="30000" dirty="0"/>
              <a:t>st</a:t>
            </a:r>
            <a:r>
              <a:rPr lang="en-GB" sz="4800" dirty="0"/>
              <a:t> October 2024.</a:t>
            </a:r>
          </a:p>
          <a:p>
            <a:endParaRPr lang="en-GB" sz="4800" dirty="0"/>
          </a:p>
          <a:p>
            <a:r>
              <a:rPr lang="en-GB" sz="4800" dirty="0"/>
              <a:t>Y6 SATs will take place during the week of 12</a:t>
            </a:r>
            <a:r>
              <a:rPr lang="en-GB" sz="4800" baseline="30000" dirty="0"/>
              <a:t>th</a:t>
            </a:r>
            <a:r>
              <a:rPr lang="en-GB" sz="4800" dirty="0"/>
              <a:t> May 2025. We will hold an information meeting for parents in January.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1114</TotalTime>
  <Words>989</Words>
  <Application>Microsoft Office PowerPoint</Application>
  <PresentationFormat>Custom</PresentationFormat>
  <Paragraphs>145</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Calibri</vt:lpstr>
      <vt:lpstr>Arial</vt:lpstr>
      <vt:lpstr>Alegreya Medium</vt:lpstr>
      <vt:lpstr>Alegreya Medium Bold</vt:lpstr>
      <vt:lpstr>Alegreya Bold</vt:lpstr>
      <vt:lpstr>Wingdings</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Brown and Beige Minimalist Modern illustrated Book Lover Presentation</dc:title>
  <dc:creator>Ruth Astley (KG)</dc:creator>
  <cp:lastModifiedBy>Nicole Craft (KG)</cp:lastModifiedBy>
  <cp:revision>57</cp:revision>
  <dcterms:created xsi:type="dcterms:W3CDTF">2006-08-16T00:00:00Z</dcterms:created>
  <dcterms:modified xsi:type="dcterms:W3CDTF">2024-09-23T15:26:42Z</dcterms:modified>
  <dc:identifier>DAFMarlbHAA</dc:identifier>
</cp:coreProperties>
</file>